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82" r:id="rId13"/>
    <p:sldId id="283" r:id="rId14"/>
    <p:sldId id="284" r:id="rId15"/>
    <p:sldId id="285" r:id="rId16"/>
    <p:sldId id="279" r:id="rId17"/>
    <p:sldId id="264" r:id="rId18"/>
    <p:sldId id="265" r:id="rId19"/>
    <p:sldId id="280" r:id="rId20"/>
    <p:sldId id="266" r:id="rId21"/>
    <p:sldId id="267" r:id="rId22"/>
    <p:sldId id="268" r:id="rId23"/>
    <p:sldId id="272" r:id="rId24"/>
    <p:sldId id="273" r:id="rId25"/>
    <p:sldId id="274" r:id="rId26"/>
    <p:sldId id="275" r:id="rId27"/>
    <p:sldId id="281" r:id="rId28"/>
    <p:sldId id="269" r:id="rId29"/>
    <p:sldId id="270" r:id="rId30"/>
    <p:sldId id="2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0E5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design/design.sk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video/final-final-video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results/results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8FBC-D5B6-4D12-AEF6-7E6F008F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027284"/>
            <a:ext cx="10058400" cy="12978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83C6"/>
                </a:solidFill>
              </a:rPr>
              <a:t>Slope </a:t>
            </a:r>
            <a:r>
              <a:rPr lang="en-US" dirty="0" err="1">
                <a:solidFill>
                  <a:srgbClr val="2683C6"/>
                </a:solidFill>
              </a:rPr>
              <a:t>Desalinator</a:t>
            </a:r>
            <a:endParaRPr lang="en-US" dirty="0">
              <a:solidFill>
                <a:srgbClr val="2683C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AA5EF-0BE2-414C-B476-E9D1584C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156834" cy="1143000"/>
          </a:xfrm>
        </p:spPr>
        <p:txBody>
          <a:bodyPr/>
          <a:lstStyle/>
          <a:p>
            <a:pPr algn="ctr"/>
            <a:r>
              <a:rPr lang="en-US" dirty="0"/>
              <a:t>Group 207, </a:t>
            </a:r>
            <a:r>
              <a:rPr lang="en-US" dirty="0" err="1"/>
              <a:t>sTEM</a:t>
            </a:r>
            <a:r>
              <a:rPr lang="en-US" dirty="0"/>
              <a:t> high school for boys – 6</a:t>
            </a:r>
            <a:r>
              <a:rPr lang="en-US" baseline="30000" dirty="0"/>
              <a:t>th</a:t>
            </a:r>
            <a:r>
              <a:rPr lang="en-US" dirty="0"/>
              <a:t> of October, 2021-2022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12DDF8-AC98-4A91-9234-6BA4D7201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4376" y="-70680"/>
            <a:ext cx="3637624" cy="297623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D09E22-A270-499D-842C-5EBA22361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22" y="0"/>
            <a:ext cx="3307359" cy="2834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8B590-4201-40FE-94EB-38E1E7539E36}"/>
              </a:ext>
            </a:extLst>
          </p:cNvPr>
          <p:cNvSpPr txBox="1"/>
          <p:nvPr/>
        </p:nvSpPr>
        <p:spPr>
          <a:xfrm>
            <a:off x="0" y="5734975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2683C6"/>
                </a:solidFill>
                <a:latin typeface="Arial Black" panose="020B0A04020102020204" pitchFamily="34" charset="0"/>
              </a:rPr>
              <a:t>YUSUF YASSER – SADEK MOHAMMED – WALID MEDHAT</a:t>
            </a:r>
          </a:p>
        </p:txBody>
      </p:sp>
    </p:spTree>
    <p:extLst>
      <p:ext uri="{BB962C8B-B14F-4D97-AF65-F5344CB8AC3E}">
        <p14:creationId xmlns:p14="http://schemas.microsoft.com/office/powerpoint/2010/main" val="342568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8017A-253B-4DCC-A412-6900FB8177F2}"/>
              </a:ext>
            </a:extLst>
          </p:cNvPr>
          <p:cNvSpPr txBox="1"/>
          <p:nvPr/>
        </p:nvSpPr>
        <p:spPr>
          <a:xfrm>
            <a:off x="0" y="45276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accent1">
                    <a:lumMod val="50000"/>
                  </a:schemeClr>
                </a:solidFill>
              </a:rPr>
              <a:t>Materials &amp; Methods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D169DF2-D42E-4719-BFEF-6926E22A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0439" y="2927410"/>
            <a:ext cx="2659001" cy="25273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269F1B-1620-4225-9BCA-E40C71AEA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8567" y="2927410"/>
            <a:ext cx="2968610" cy="24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89A52-58DE-49E0-B317-8D7EEF15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762" y="65474"/>
            <a:ext cx="2572454" cy="2384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0973B-348B-49B9-BC11-0C72CDDF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75" y="-145053"/>
            <a:ext cx="2805817" cy="2805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BA301-2D30-4D14-9866-A60603A0E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422" y="-639665"/>
            <a:ext cx="3089903" cy="3089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99DA3-F00C-4B78-9B67-6A1666B58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26" y="3429000"/>
            <a:ext cx="3170750" cy="256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B425A-E5D4-4474-A2B9-AEB88C001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401" y="3267151"/>
            <a:ext cx="4203048" cy="2487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2D627-7A41-4B3B-8275-287061597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4465" y="3358135"/>
            <a:ext cx="4117535" cy="23058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48AF61-C2B0-4395-BA90-38641393175F}"/>
              </a:ext>
            </a:extLst>
          </p:cNvPr>
          <p:cNvSpPr txBox="1"/>
          <p:nvPr/>
        </p:nvSpPr>
        <p:spPr>
          <a:xfrm>
            <a:off x="221942" y="2574524"/>
            <a:ext cx="377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6mm Glass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FA668E-5A4A-4580-8753-A62E88C08EDA}"/>
              </a:ext>
            </a:extLst>
          </p:cNvPr>
          <p:cNvSpPr txBox="1"/>
          <p:nvPr/>
        </p:nvSpPr>
        <p:spPr>
          <a:xfrm>
            <a:off x="3994950" y="2549134"/>
            <a:ext cx="489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Immersion coil heater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B0278D-98C8-4B98-BE1C-DCEEA383DF1A}"/>
              </a:ext>
            </a:extLst>
          </p:cNvPr>
          <p:cNvSpPr txBox="1"/>
          <p:nvPr/>
        </p:nvSpPr>
        <p:spPr>
          <a:xfrm>
            <a:off x="8407153" y="2574524"/>
            <a:ext cx="366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Press Tap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9658F-4474-4DEC-B720-A52BACBA8CF3}"/>
              </a:ext>
            </a:extLst>
          </p:cNvPr>
          <p:cNvSpPr txBox="1"/>
          <p:nvPr/>
        </p:nvSpPr>
        <p:spPr>
          <a:xfrm>
            <a:off x="221941" y="5914008"/>
            <a:ext cx="377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Silicone Sealant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6B2DB-60D4-4436-AAF1-17695A1272FB}"/>
              </a:ext>
            </a:extLst>
          </p:cNvPr>
          <p:cNvSpPr txBox="1"/>
          <p:nvPr/>
        </p:nvSpPr>
        <p:spPr>
          <a:xfrm>
            <a:off x="3826276" y="5703952"/>
            <a:ext cx="489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Aluminum Sulphate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CA5AA-7B46-4EC3-B853-40A6D9D2E4EC}"/>
              </a:ext>
            </a:extLst>
          </p:cNvPr>
          <p:cNvSpPr txBox="1"/>
          <p:nvPr/>
        </p:nvSpPr>
        <p:spPr>
          <a:xfrm>
            <a:off x="8325775" y="5663954"/>
            <a:ext cx="366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Himalayan (Pink) salt</a:t>
            </a:r>
          </a:p>
        </p:txBody>
      </p:sp>
    </p:spTree>
    <p:extLst>
      <p:ext uri="{BB962C8B-B14F-4D97-AF65-F5344CB8AC3E}">
        <p14:creationId xmlns:p14="http://schemas.microsoft.com/office/powerpoint/2010/main" val="425274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B296E2-AA2D-4A73-81B0-87D6C2564923}"/>
              </a:ext>
            </a:extLst>
          </p:cNvPr>
          <p:cNvSpPr/>
          <p:nvPr/>
        </p:nvSpPr>
        <p:spPr>
          <a:xfrm>
            <a:off x="1287262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3F2AFF-FE74-4CE2-8CFA-2BFC5E9772CC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606858" y="1100831"/>
            <a:ext cx="35511" cy="683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6073BEA-9AD8-4EC0-A653-510A84BDDCD8}"/>
              </a:ext>
            </a:extLst>
          </p:cNvPr>
          <p:cNvSpPr/>
          <p:nvPr/>
        </p:nvSpPr>
        <p:spPr>
          <a:xfrm>
            <a:off x="337351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3D dimension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A9BFDE-3429-4452-B9F5-F1852B12FB22}"/>
              </a:ext>
            </a:extLst>
          </p:cNvPr>
          <p:cNvSpPr/>
          <p:nvPr/>
        </p:nvSpPr>
        <p:spPr>
          <a:xfrm>
            <a:off x="7973626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95627-6BA1-4E0B-B328-92783A7289AA}"/>
              </a:ext>
            </a:extLst>
          </p:cNvPr>
          <p:cNvSpPr/>
          <p:nvPr/>
        </p:nvSpPr>
        <p:spPr>
          <a:xfrm>
            <a:off x="4515773" y="1784412"/>
            <a:ext cx="621437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C09981-6563-48DC-8205-9C21D900D239}"/>
              </a:ext>
            </a:extLst>
          </p:cNvPr>
          <p:cNvSpPr/>
          <p:nvPr/>
        </p:nvSpPr>
        <p:spPr>
          <a:xfrm>
            <a:off x="4515773" y="2684017"/>
            <a:ext cx="621437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6A6AE7-C7D4-49D2-87CE-862D8AF29DEB}"/>
              </a:ext>
            </a:extLst>
          </p:cNvPr>
          <p:cNvSpPr/>
          <p:nvPr/>
        </p:nvSpPr>
        <p:spPr>
          <a:xfrm>
            <a:off x="4499496" y="3583622"/>
            <a:ext cx="621437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65FC3-129D-4590-86C4-6C93EC13417E}"/>
              </a:ext>
            </a:extLst>
          </p:cNvPr>
          <p:cNvSpPr/>
          <p:nvPr/>
        </p:nvSpPr>
        <p:spPr>
          <a:xfrm>
            <a:off x="4499497" y="4552767"/>
            <a:ext cx="621437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60AB9D-71F8-4349-A298-6B33B3556F01}"/>
              </a:ext>
            </a:extLst>
          </p:cNvPr>
          <p:cNvSpPr/>
          <p:nvPr/>
        </p:nvSpPr>
        <p:spPr>
          <a:xfrm>
            <a:off x="4499498" y="5521912"/>
            <a:ext cx="621437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50598B-75FC-41B2-BCA6-8B1E8B417464}"/>
              </a:ext>
            </a:extLst>
          </p:cNvPr>
          <p:cNvCxnSpPr>
            <a:stCxn id="16" idx="3"/>
          </p:cNvCxnSpPr>
          <p:nvPr/>
        </p:nvCxnSpPr>
        <p:spPr>
          <a:xfrm>
            <a:off x="5137210" y="2121764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958AC2-0A3D-4725-A122-28314D6786EF}"/>
              </a:ext>
            </a:extLst>
          </p:cNvPr>
          <p:cNvCxnSpPr/>
          <p:nvPr/>
        </p:nvCxnSpPr>
        <p:spPr>
          <a:xfrm>
            <a:off x="5140166" y="3130121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28A925-4700-48CF-A1C5-2D6BD68B8B24}"/>
              </a:ext>
            </a:extLst>
          </p:cNvPr>
          <p:cNvCxnSpPr/>
          <p:nvPr/>
        </p:nvCxnSpPr>
        <p:spPr>
          <a:xfrm>
            <a:off x="5157924" y="3920973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7FB269-C109-4A9B-92F4-6516C3BAF62E}"/>
              </a:ext>
            </a:extLst>
          </p:cNvPr>
          <p:cNvCxnSpPr/>
          <p:nvPr/>
        </p:nvCxnSpPr>
        <p:spPr>
          <a:xfrm>
            <a:off x="5147566" y="4856087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D81FCD-51C6-453E-89CF-2CD208D92D19}"/>
              </a:ext>
            </a:extLst>
          </p:cNvPr>
          <p:cNvCxnSpPr/>
          <p:nvPr/>
        </p:nvCxnSpPr>
        <p:spPr>
          <a:xfrm>
            <a:off x="5120933" y="5875540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6DEFEC-A327-4BC5-B84D-F38B3518250B}"/>
              </a:ext>
            </a:extLst>
          </p:cNvPr>
          <p:cNvSpPr/>
          <p:nvPr/>
        </p:nvSpPr>
        <p:spPr>
          <a:xfrm>
            <a:off x="5644713" y="1812524"/>
            <a:ext cx="1759264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Trapezoid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07B4A-3D48-4EC5-B0F6-2849412EA719}"/>
              </a:ext>
            </a:extLst>
          </p:cNvPr>
          <p:cNvSpPr/>
          <p:nvPr/>
        </p:nvSpPr>
        <p:spPr>
          <a:xfrm>
            <a:off x="5644713" y="2712129"/>
            <a:ext cx="1759264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Rectangle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A7E85D-ED8F-484B-BD2E-3EE4BE6C2862}"/>
              </a:ext>
            </a:extLst>
          </p:cNvPr>
          <p:cNvSpPr/>
          <p:nvPr/>
        </p:nvSpPr>
        <p:spPr>
          <a:xfrm>
            <a:off x="5628436" y="3611734"/>
            <a:ext cx="1775541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Rectangle</a:t>
            </a:r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60203D-ABE1-47F7-9E6C-6B9F89D646F4}"/>
              </a:ext>
            </a:extLst>
          </p:cNvPr>
          <p:cNvSpPr/>
          <p:nvPr/>
        </p:nvSpPr>
        <p:spPr>
          <a:xfrm>
            <a:off x="5628437" y="4580879"/>
            <a:ext cx="1775540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Rectangle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51216C-C130-4FFE-BD5C-643898675576}"/>
              </a:ext>
            </a:extLst>
          </p:cNvPr>
          <p:cNvSpPr/>
          <p:nvPr/>
        </p:nvSpPr>
        <p:spPr>
          <a:xfrm>
            <a:off x="5628438" y="5550024"/>
            <a:ext cx="1775539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Rectangle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E34CB0-A113-4D77-92A2-754D8B7B62EC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6712995" y="2149876"/>
            <a:ext cx="690982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CFCD97-098F-4B10-81AA-158642F69927}"/>
              </a:ext>
            </a:extLst>
          </p:cNvPr>
          <p:cNvCxnSpPr/>
          <p:nvPr/>
        </p:nvCxnSpPr>
        <p:spPr>
          <a:xfrm>
            <a:off x="6269106" y="3158233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A4A7DC3-DE76-4F31-9EF5-A0235F4E78EB}"/>
              </a:ext>
            </a:extLst>
          </p:cNvPr>
          <p:cNvCxnSpPr/>
          <p:nvPr/>
        </p:nvCxnSpPr>
        <p:spPr>
          <a:xfrm>
            <a:off x="7464640" y="2132122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570579-FA51-4243-8111-E60BDB7CBA16}"/>
              </a:ext>
            </a:extLst>
          </p:cNvPr>
          <p:cNvCxnSpPr/>
          <p:nvPr/>
        </p:nvCxnSpPr>
        <p:spPr>
          <a:xfrm>
            <a:off x="7467596" y="3140479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BDDFB17-868B-475A-B377-066096FAA645}"/>
              </a:ext>
            </a:extLst>
          </p:cNvPr>
          <p:cNvCxnSpPr/>
          <p:nvPr/>
        </p:nvCxnSpPr>
        <p:spPr>
          <a:xfrm>
            <a:off x="7485354" y="3931331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A7A0A8-6DC2-4DBA-9D67-B38C76F94E0A}"/>
              </a:ext>
            </a:extLst>
          </p:cNvPr>
          <p:cNvCxnSpPr/>
          <p:nvPr/>
        </p:nvCxnSpPr>
        <p:spPr>
          <a:xfrm>
            <a:off x="7474996" y="4866445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424A3D4-57FA-46A6-9152-FCAECD5E0B49}"/>
              </a:ext>
            </a:extLst>
          </p:cNvPr>
          <p:cNvCxnSpPr/>
          <p:nvPr/>
        </p:nvCxnSpPr>
        <p:spPr>
          <a:xfrm>
            <a:off x="7448363" y="5885898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29CD80D-0332-4B8A-A888-7F941AA56E78}"/>
              </a:ext>
            </a:extLst>
          </p:cNvPr>
          <p:cNvSpPr/>
          <p:nvPr/>
        </p:nvSpPr>
        <p:spPr>
          <a:xfrm>
            <a:off x="7895206" y="1917577"/>
            <a:ext cx="2136559" cy="54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0.62, 0.64, 0.17, 0.45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194C4D-17FF-4A9C-BBE1-B8EB9C97ADDE}"/>
              </a:ext>
            </a:extLst>
          </p:cNvPr>
          <p:cNvSpPr/>
          <p:nvPr/>
        </p:nvSpPr>
        <p:spPr>
          <a:xfrm>
            <a:off x="7932196" y="2895599"/>
            <a:ext cx="2136559" cy="54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0.17, 0.2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1CD09C-C4E4-43D2-A22D-F1903FB67EC4}"/>
              </a:ext>
            </a:extLst>
          </p:cNvPr>
          <p:cNvSpPr/>
          <p:nvPr/>
        </p:nvSpPr>
        <p:spPr>
          <a:xfrm>
            <a:off x="7915918" y="3678316"/>
            <a:ext cx="2136559" cy="54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0.62, 0.2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D4E889-54C9-4703-980E-486417D18BF4}"/>
              </a:ext>
            </a:extLst>
          </p:cNvPr>
          <p:cNvSpPr/>
          <p:nvPr/>
        </p:nvSpPr>
        <p:spPr>
          <a:xfrm>
            <a:off x="7921840" y="4613430"/>
            <a:ext cx="2136559" cy="54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0.08, 0.43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606318-899E-4D15-B7BB-DC9644E60385}"/>
              </a:ext>
            </a:extLst>
          </p:cNvPr>
          <p:cNvSpPr/>
          <p:nvPr/>
        </p:nvSpPr>
        <p:spPr>
          <a:xfrm>
            <a:off x="7915917" y="5622525"/>
            <a:ext cx="2136559" cy="54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0.66, 0.19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B1F9352-7BC7-4B90-96F8-295CF179D8C8}"/>
              </a:ext>
            </a:extLst>
          </p:cNvPr>
          <p:cNvCxnSpPr/>
          <p:nvPr/>
        </p:nvCxnSpPr>
        <p:spPr>
          <a:xfrm>
            <a:off x="10068750" y="2167630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84BADA1-8E32-4CCD-A5A6-57ADB0AF0C84}"/>
              </a:ext>
            </a:extLst>
          </p:cNvPr>
          <p:cNvCxnSpPr/>
          <p:nvPr/>
        </p:nvCxnSpPr>
        <p:spPr>
          <a:xfrm>
            <a:off x="10071706" y="3175987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DA2F8D-FB8F-463A-B836-A8E37E947311}"/>
              </a:ext>
            </a:extLst>
          </p:cNvPr>
          <p:cNvCxnSpPr/>
          <p:nvPr/>
        </p:nvCxnSpPr>
        <p:spPr>
          <a:xfrm>
            <a:off x="10089464" y="3966839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217E15B-8173-4F0A-A4E3-EBD3C98CE312}"/>
              </a:ext>
            </a:extLst>
          </p:cNvPr>
          <p:cNvCxnSpPr/>
          <p:nvPr/>
        </p:nvCxnSpPr>
        <p:spPr>
          <a:xfrm>
            <a:off x="10079106" y="4901953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A6392A-A748-4829-A076-1C9511B4B37A}"/>
              </a:ext>
            </a:extLst>
          </p:cNvPr>
          <p:cNvCxnSpPr/>
          <p:nvPr/>
        </p:nvCxnSpPr>
        <p:spPr>
          <a:xfrm>
            <a:off x="10052473" y="5921406"/>
            <a:ext cx="446844" cy="1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8F96E50-29D2-4757-9975-F2CC2770D0F8}"/>
              </a:ext>
            </a:extLst>
          </p:cNvPr>
          <p:cNvSpPr/>
          <p:nvPr/>
        </p:nvSpPr>
        <p:spPr>
          <a:xfrm>
            <a:off x="10522994" y="1965661"/>
            <a:ext cx="1053482" cy="417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0.1775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C7A544-0F39-4A03-B20C-4C0ADC782546}"/>
              </a:ext>
            </a:extLst>
          </p:cNvPr>
          <p:cNvSpPr/>
          <p:nvPr/>
        </p:nvSpPr>
        <p:spPr>
          <a:xfrm>
            <a:off x="10522994" y="2896333"/>
            <a:ext cx="1053482" cy="417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0.034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DBA1F13-6266-487C-9A25-FF8138C1B3EB}"/>
              </a:ext>
            </a:extLst>
          </p:cNvPr>
          <p:cNvSpPr/>
          <p:nvPr/>
        </p:nvSpPr>
        <p:spPr>
          <a:xfrm>
            <a:off x="10536308" y="3775966"/>
            <a:ext cx="1040168" cy="417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0.124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6C9A0B-776C-4024-A05D-A09A1EE8DDB0}"/>
              </a:ext>
            </a:extLst>
          </p:cNvPr>
          <p:cNvSpPr/>
          <p:nvPr/>
        </p:nvSpPr>
        <p:spPr>
          <a:xfrm>
            <a:off x="10515593" y="4675572"/>
            <a:ext cx="1060883" cy="417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0.0344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FD86D-C1BB-4BE1-93B6-E47E32F17F49}"/>
              </a:ext>
            </a:extLst>
          </p:cNvPr>
          <p:cNvSpPr txBox="1"/>
          <p:nvPr/>
        </p:nvSpPr>
        <p:spPr>
          <a:xfrm>
            <a:off x="4310850" y="1408876"/>
            <a:ext cx="9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190905-6D8E-4EE6-96B6-8BFC4A5749F1}"/>
              </a:ext>
            </a:extLst>
          </p:cNvPr>
          <p:cNvSpPr txBox="1"/>
          <p:nvPr/>
        </p:nvSpPr>
        <p:spPr>
          <a:xfrm>
            <a:off x="6043474" y="1463621"/>
            <a:ext cx="99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Shape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F7592D-28A2-44A9-AA9B-62CC92738CE2}"/>
              </a:ext>
            </a:extLst>
          </p:cNvPr>
          <p:cNvSpPr txBox="1"/>
          <p:nvPr/>
        </p:nvSpPr>
        <p:spPr>
          <a:xfrm>
            <a:off x="8178549" y="1536123"/>
            <a:ext cx="165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Dimensions (m)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7A4C79-4848-4A08-992A-DE80B193FD43}"/>
              </a:ext>
            </a:extLst>
          </p:cNvPr>
          <p:cNvSpPr txBox="1"/>
          <p:nvPr/>
        </p:nvSpPr>
        <p:spPr>
          <a:xfrm>
            <a:off x="10404623" y="1588650"/>
            <a:ext cx="11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(m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93E74-F61C-4969-AB35-C8CAD35B1C54}"/>
              </a:ext>
            </a:extLst>
          </p:cNvPr>
          <p:cNvSpPr/>
          <p:nvPr/>
        </p:nvSpPr>
        <p:spPr>
          <a:xfrm>
            <a:off x="10499317" y="5640279"/>
            <a:ext cx="1077160" cy="48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0.1254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559FD5-AF3D-4A3B-84D1-93A1F6A3D959}"/>
              </a:ext>
            </a:extLst>
          </p:cNvPr>
          <p:cNvCxnSpPr>
            <a:stCxn id="6" idx="2"/>
          </p:cNvCxnSpPr>
          <p:nvPr/>
        </p:nvCxnSpPr>
        <p:spPr>
          <a:xfrm>
            <a:off x="1744462" y="3036163"/>
            <a:ext cx="4439" cy="54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577C54A-9CF6-428F-992D-74F384BD9E6C}"/>
              </a:ext>
            </a:extLst>
          </p:cNvPr>
          <p:cNvSpPr/>
          <p:nvPr/>
        </p:nvSpPr>
        <p:spPr>
          <a:xfrm>
            <a:off x="337351" y="3611734"/>
            <a:ext cx="2814222" cy="9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Through </a:t>
            </a:r>
            <a:r>
              <a:rPr lang="en-US" dirty="0" err="1">
                <a:hlinkClick r:id="rId2" action="ppaction://hlinkfile"/>
              </a:rPr>
              <a:t>sketchup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C8985-C600-4B2E-A5C0-C993B9FB46E6}"/>
              </a:ext>
            </a:extLst>
          </p:cNvPr>
          <p:cNvSpPr/>
          <p:nvPr/>
        </p:nvSpPr>
        <p:spPr>
          <a:xfrm>
            <a:off x="1287262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8C9B3-E803-4BDC-88FF-2609FE243FCC}"/>
              </a:ext>
            </a:extLst>
          </p:cNvPr>
          <p:cNvSpPr/>
          <p:nvPr/>
        </p:nvSpPr>
        <p:spPr>
          <a:xfrm>
            <a:off x="337351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8 faces were sealed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725AEB-96FF-43B3-AAE4-745FA3E0C0E4}"/>
              </a:ext>
            </a:extLst>
          </p:cNvPr>
          <p:cNvCxnSpPr>
            <a:cxnSpLocks/>
          </p:cNvCxnSpPr>
          <p:nvPr/>
        </p:nvCxnSpPr>
        <p:spPr>
          <a:xfrm>
            <a:off x="1651247" y="1100831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C69E06-2931-48AD-951D-3392282E1AE2}"/>
              </a:ext>
            </a:extLst>
          </p:cNvPr>
          <p:cNvSpPr/>
          <p:nvPr/>
        </p:nvSpPr>
        <p:spPr>
          <a:xfrm>
            <a:off x="244136" y="3719744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holes were filled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53A989-0C7F-41CF-9B4D-7DEC0BA710D8}"/>
              </a:ext>
            </a:extLst>
          </p:cNvPr>
          <p:cNvCxnSpPr>
            <a:cxnSpLocks/>
          </p:cNvCxnSpPr>
          <p:nvPr/>
        </p:nvCxnSpPr>
        <p:spPr>
          <a:xfrm>
            <a:off x="1558032" y="3036163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5E733-4288-4BE8-8B60-76D9F063F17E}"/>
              </a:ext>
            </a:extLst>
          </p:cNvPr>
          <p:cNvSpPr/>
          <p:nvPr/>
        </p:nvSpPr>
        <p:spPr>
          <a:xfrm>
            <a:off x="5106140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200CC-36E8-4194-9E96-6EF5F163E0F1}"/>
              </a:ext>
            </a:extLst>
          </p:cNvPr>
          <p:cNvSpPr/>
          <p:nvPr/>
        </p:nvSpPr>
        <p:spPr>
          <a:xfrm>
            <a:off x="4156229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vents were made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30D0A4-D0A3-4840-B738-F3728783AC73}"/>
              </a:ext>
            </a:extLst>
          </p:cNvPr>
          <p:cNvCxnSpPr>
            <a:cxnSpLocks/>
          </p:cNvCxnSpPr>
          <p:nvPr/>
        </p:nvCxnSpPr>
        <p:spPr>
          <a:xfrm>
            <a:off x="5470125" y="1100831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B0C60E0-2CEE-419D-B990-B09E0FAD95AD}"/>
              </a:ext>
            </a:extLst>
          </p:cNvPr>
          <p:cNvSpPr/>
          <p:nvPr/>
        </p:nvSpPr>
        <p:spPr>
          <a:xfrm>
            <a:off x="4063014" y="3719744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Decrease the temperature and pressure difference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A1C98C-2899-4CEE-A775-BC04AF0994E4}"/>
              </a:ext>
            </a:extLst>
          </p:cNvPr>
          <p:cNvCxnSpPr>
            <a:cxnSpLocks/>
          </p:cNvCxnSpPr>
          <p:nvPr/>
        </p:nvCxnSpPr>
        <p:spPr>
          <a:xfrm>
            <a:off x="5376910" y="3036163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09B655E-6FF8-4106-B05B-0F3B588F332B}"/>
              </a:ext>
            </a:extLst>
          </p:cNvPr>
          <p:cNvSpPr/>
          <p:nvPr/>
        </p:nvSpPr>
        <p:spPr>
          <a:xfrm>
            <a:off x="8925018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F46BEF-A27A-48A2-9242-884058E4698D}"/>
              </a:ext>
            </a:extLst>
          </p:cNvPr>
          <p:cNvSpPr/>
          <p:nvPr/>
        </p:nvSpPr>
        <p:spPr>
          <a:xfrm>
            <a:off x="7975107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Two 0.08*0.43 faces were above the holes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16C31D-E6D6-4C8D-A7A5-69B82F7E74AE}"/>
              </a:ext>
            </a:extLst>
          </p:cNvPr>
          <p:cNvCxnSpPr>
            <a:cxnSpLocks/>
          </p:cNvCxnSpPr>
          <p:nvPr/>
        </p:nvCxnSpPr>
        <p:spPr>
          <a:xfrm>
            <a:off x="9289003" y="1100831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343B0-5D50-49B4-AFA7-8192588F1B44}"/>
              </a:ext>
            </a:extLst>
          </p:cNvPr>
          <p:cNvSpPr/>
          <p:nvPr/>
        </p:nvSpPr>
        <p:spPr>
          <a:xfrm>
            <a:off x="7881892" y="3719744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condensate the vapor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CB8A86-570F-4D5E-9708-2C207B400942}"/>
              </a:ext>
            </a:extLst>
          </p:cNvPr>
          <p:cNvCxnSpPr>
            <a:cxnSpLocks/>
          </p:cNvCxnSpPr>
          <p:nvPr/>
        </p:nvCxnSpPr>
        <p:spPr>
          <a:xfrm>
            <a:off x="9195788" y="3036163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71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C8985-C600-4B2E-A5C0-C993B9FB46E6}"/>
              </a:ext>
            </a:extLst>
          </p:cNvPr>
          <p:cNvSpPr/>
          <p:nvPr/>
        </p:nvSpPr>
        <p:spPr>
          <a:xfrm>
            <a:off x="1287262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8C9B3-E803-4BDC-88FF-2609FE243FCC}"/>
              </a:ext>
            </a:extLst>
          </p:cNvPr>
          <p:cNvSpPr/>
          <p:nvPr/>
        </p:nvSpPr>
        <p:spPr>
          <a:xfrm>
            <a:off x="337351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Heater was isolated by silicone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725AEB-96FF-43B3-AAE4-745FA3E0C0E4}"/>
              </a:ext>
            </a:extLst>
          </p:cNvPr>
          <p:cNvCxnSpPr>
            <a:cxnSpLocks/>
          </p:cNvCxnSpPr>
          <p:nvPr/>
        </p:nvCxnSpPr>
        <p:spPr>
          <a:xfrm>
            <a:off x="1651247" y="1100831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C69E06-2931-48AD-951D-3392282E1AE2}"/>
              </a:ext>
            </a:extLst>
          </p:cNvPr>
          <p:cNvSpPr/>
          <p:nvPr/>
        </p:nvSpPr>
        <p:spPr>
          <a:xfrm>
            <a:off x="244136" y="3719744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Put to heat water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53A989-0C7F-41CF-9B4D-7DEC0BA710D8}"/>
              </a:ext>
            </a:extLst>
          </p:cNvPr>
          <p:cNvCxnSpPr>
            <a:cxnSpLocks/>
          </p:cNvCxnSpPr>
          <p:nvPr/>
        </p:nvCxnSpPr>
        <p:spPr>
          <a:xfrm>
            <a:off x="1558032" y="3036163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5E733-4288-4BE8-8B60-76D9F063F17E}"/>
              </a:ext>
            </a:extLst>
          </p:cNvPr>
          <p:cNvSpPr/>
          <p:nvPr/>
        </p:nvSpPr>
        <p:spPr>
          <a:xfrm>
            <a:off x="5106140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200CC-36E8-4194-9E96-6EF5F163E0F1}"/>
              </a:ext>
            </a:extLst>
          </p:cNvPr>
          <p:cNvSpPr/>
          <p:nvPr/>
        </p:nvSpPr>
        <p:spPr>
          <a:xfrm>
            <a:off x="4156229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Roof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30D0A4-D0A3-4840-B738-F3728783AC73}"/>
              </a:ext>
            </a:extLst>
          </p:cNvPr>
          <p:cNvCxnSpPr>
            <a:cxnSpLocks/>
          </p:cNvCxnSpPr>
          <p:nvPr/>
        </p:nvCxnSpPr>
        <p:spPr>
          <a:xfrm>
            <a:off x="5470125" y="1100831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B0C60E0-2CEE-419D-B990-B09E0FAD95AD}"/>
              </a:ext>
            </a:extLst>
          </p:cNvPr>
          <p:cNvSpPr/>
          <p:nvPr/>
        </p:nvSpPr>
        <p:spPr>
          <a:xfrm>
            <a:off x="4063014" y="3719744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Condense the water and direct it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A1C98C-2899-4CEE-A775-BC04AF0994E4}"/>
              </a:ext>
            </a:extLst>
          </p:cNvPr>
          <p:cNvCxnSpPr>
            <a:cxnSpLocks/>
          </p:cNvCxnSpPr>
          <p:nvPr/>
        </p:nvCxnSpPr>
        <p:spPr>
          <a:xfrm>
            <a:off x="5376910" y="3036163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09B655E-6FF8-4106-B05B-0F3B588F332B}"/>
              </a:ext>
            </a:extLst>
          </p:cNvPr>
          <p:cNvSpPr/>
          <p:nvPr/>
        </p:nvSpPr>
        <p:spPr>
          <a:xfrm>
            <a:off x="8925018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8.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F46BEF-A27A-48A2-9242-884058E4698D}"/>
              </a:ext>
            </a:extLst>
          </p:cNvPr>
          <p:cNvSpPr/>
          <p:nvPr/>
        </p:nvSpPr>
        <p:spPr>
          <a:xfrm>
            <a:off x="7975107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tap was put into the container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16C31D-E6D6-4C8D-A7A5-69B82F7E74AE}"/>
              </a:ext>
            </a:extLst>
          </p:cNvPr>
          <p:cNvCxnSpPr>
            <a:cxnSpLocks/>
          </p:cNvCxnSpPr>
          <p:nvPr/>
        </p:nvCxnSpPr>
        <p:spPr>
          <a:xfrm>
            <a:off x="9289003" y="1100831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343B0-5D50-49B4-AFA7-8192588F1B44}"/>
              </a:ext>
            </a:extLst>
          </p:cNvPr>
          <p:cNvSpPr/>
          <p:nvPr/>
        </p:nvSpPr>
        <p:spPr>
          <a:xfrm>
            <a:off x="7881892" y="3719744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 the water to get out of the container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CB8A86-570F-4D5E-9708-2C207B400942}"/>
              </a:ext>
            </a:extLst>
          </p:cNvPr>
          <p:cNvCxnSpPr>
            <a:cxnSpLocks/>
          </p:cNvCxnSpPr>
          <p:nvPr/>
        </p:nvCxnSpPr>
        <p:spPr>
          <a:xfrm>
            <a:off x="9195788" y="3036163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D0DEBF-5289-4EEE-8634-D88BC2AFD894}"/>
              </a:ext>
            </a:extLst>
          </p:cNvPr>
          <p:cNvSpPr/>
          <p:nvPr/>
        </p:nvSpPr>
        <p:spPr>
          <a:xfrm>
            <a:off x="1287262" y="106532"/>
            <a:ext cx="710213" cy="994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EC75F-27D1-4104-8342-FEB45567CCE0}"/>
              </a:ext>
            </a:extLst>
          </p:cNvPr>
          <p:cNvSpPr/>
          <p:nvPr/>
        </p:nvSpPr>
        <p:spPr>
          <a:xfrm>
            <a:off x="337351" y="1784412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volume (5.6) liters added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5E5C85-6B41-41D3-9ED5-252D785A0CFC}"/>
              </a:ext>
            </a:extLst>
          </p:cNvPr>
          <p:cNvCxnSpPr>
            <a:cxnSpLocks/>
          </p:cNvCxnSpPr>
          <p:nvPr/>
        </p:nvCxnSpPr>
        <p:spPr>
          <a:xfrm>
            <a:off x="1651247" y="1100831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BF34605-CFCB-40A1-B848-7A24C4E74520}"/>
              </a:ext>
            </a:extLst>
          </p:cNvPr>
          <p:cNvSpPr/>
          <p:nvPr/>
        </p:nvSpPr>
        <p:spPr>
          <a:xfrm>
            <a:off x="244136" y="3719744"/>
            <a:ext cx="2814222" cy="125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Cool the heater and cause no harm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7A38CE-167B-4DF4-880C-052FBC033486}"/>
              </a:ext>
            </a:extLst>
          </p:cNvPr>
          <p:cNvCxnSpPr>
            <a:cxnSpLocks/>
          </p:cNvCxnSpPr>
          <p:nvPr/>
        </p:nvCxnSpPr>
        <p:spPr>
          <a:xfrm>
            <a:off x="1558032" y="3036163"/>
            <a:ext cx="0" cy="68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4315BC-8D74-47D8-B987-CB30F1C74F3A}"/>
              </a:ext>
            </a:extLst>
          </p:cNvPr>
          <p:cNvCxnSpPr/>
          <p:nvPr/>
        </p:nvCxnSpPr>
        <p:spPr>
          <a:xfrm>
            <a:off x="3471169" y="0"/>
            <a:ext cx="0" cy="63652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45508F-5670-4AC4-8AA6-0A9CABACA4E1}"/>
              </a:ext>
            </a:extLst>
          </p:cNvPr>
          <p:cNvSpPr/>
          <p:nvPr/>
        </p:nvSpPr>
        <p:spPr>
          <a:xfrm>
            <a:off x="5095783" y="106532"/>
            <a:ext cx="5246700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Test Plan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455EE3-BCF4-44C9-A494-46DB888AECB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817396" y="483833"/>
            <a:ext cx="1278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59F66A-0DB5-41A2-8C8F-7CB1F4A28001}"/>
              </a:ext>
            </a:extLst>
          </p:cNvPr>
          <p:cNvCxnSpPr/>
          <p:nvPr/>
        </p:nvCxnSpPr>
        <p:spPr>
          <a:xfrm>
            <a:off x="3817396" y="483833"/>
            <a:ext cx="0" cy="5881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AC2F3E-432D-4A00-A028-2D59FD32A149}"/>
              </a:ext>
            </a:extLst>
          </p:cNvPr>
          <p:cNvCxnSpPr>
            <a:cxnSpLocks/>
          </p:cNvCxnSpPr>
          <p:nvPr/>
        </p:nvCxnSpPr>
        <p:spPr>
          <a:xfrm>
            <a:off x="3817396" y="1447060"/>
            <a:ext cx="834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5A10038-BE50-4126-8E05-C9A2F05053E1}"/>
              </a:ext>
            </a:extLst>
          </p:cNvPr>
          <p:cNvSpPr/>
          <p:nvPr/>
        </p:nvSpPr>
        <p:spPr>
          <a:xfrm>
            <a:off x="4678533" y="1091953"/>
            <a:ext cx="3275858" cy="621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liter to do the test plan.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51C4D6-6039-4B2C-9860-253C5C0B67A1}"/>
              </a:ext>
            </a:extLst>
          </p:cNvPr>
          <p:cNvGrpSpPr/>
          <p:nvPr/>
        </p:nvGrpSpPr>
        <p:grpSpPr>
          <a:xfrm>
            <a:off x="3790766" y="2949518"/>
            <a:ext cx="8157104" cy="637800"/>
            <a:chOff x="3827750" y="1982509"/>
            <a:chExt cx="8157104" cy="6378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4F8A35F-89CE-4573-BA30-1C29B4CC2BDE}"/>
                </a:ext>
              </a:extLst>
            </p:cNvPr>
            <p:cNvCxnSpPr>
              <a:cxnSpLocks/>
            </p:cNvCxnSpPr>
            <p:nvPr/>
          </p:nvCxnSpPr>
          <p:spPr>
            <a:xfrm>
              <a:off x="3827750" y="2354062"/>
              <a:ext cx="8345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F6E25E-B0A4-4F5C-B256-E7B9A725DFE8}"/>
                </a:ext>
              </a:extLst>
            </p:cNvPr>
            <p:cNvSpPr/>
            <p:nvPr/>
          </p:nvSpPr>
          <p:spPr>
            <a:xfrm>
              <a:off x="4688887" y="1998955"/>
              <a:ext cx="3275858" cy="621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Prototype was operated and heater opened till the 5.6L mark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72F3865-FC7B-44EA-A49E-E475456EC422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7964745" y="2309632"/>
              <a:ext cx="584451" cy="11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25836E-C559-4B3A-B7B3-BA45E1744651}"/>
                </a:ext>
              </a:extLst>
            </p:cNvPr>
            <p:cNvSpPr/>
            <p:nvPr/>
          </p:nvSpPr>
          <p:spPr>
            <a:xfrm>
              <a:off x="8549196" y="1982509"/>
              <a:ext cx="3435658" cy="63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linkClick r:id="rId2" action="ppaction://hlinkfile"/>
                </a:rPr>
                <a:t>Open video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4BA536-BA9A-4855-8517-643B26022985}"/>
              </a:ext>
            </a:extLst>
          </p:cNvPr>
          <p:cNvGrpSpPr/>
          <p:nvPr/>
        </p:nvGrpSpPr>
        <p:grpSpPr>
          <a:xfrm>
            <a:off x="3790766" y="1978069"/>
            <a:ext cx="8158582" cy="698463"/>
            <a:chOff x="3696067" y="2893906"/>
            <a:chExt cx="8158582" cy="69846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5FBF695-FF11-4BED-B423-0532896ED42A}"/>
                </a:ext>
              </a:extLst>
            </p:cNvPr>
            <p:cNvCxnSpPr>
              <a:cxnSpLocks/>
            </p:cNvCxnSpPr>
            <p:nvPr/>
          </p:nvCxnSpPr>
          <p:spPr>
            <a:xfrm>
              <a:off x="3696067" y="3326123"/>
              <a:ext cx="8345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742E9F-123C-4022-BB43-6CAA943D2420}"/>
                </a:ext>
              </a:extLst>
            </p:cNvPr>
            <p:cNvSpPr/>
            <p:nvPr/>
          </p:nvSpPr>
          <p:spPr>
            <a:xfrm>
              <a:off x="4557204" y="2971016"/>
              <a:ext cx="3275858" cy="621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(20-30) mg of aluminum sulphate were added, left for 45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90FF221-F969-4107-96C8-E02130B08BF3}"/>
                </a:ext>
              </a:extLst>
            </p:cNvPr>
            <p:cNvCxnSpPr/>
            <p:nvPr/>
          </p:nvCxnSpPr>
          <p:spPr>
            <a:xfrm>
              <a:off x="7834540" y="3221029"/>
              <a:ext cx="584451" cy="11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8FE1B7-86E3-4AA8-AD81-71D1A95F6612}"/>
                </a:ext>
              </a:extLst>
            </p:cNvPr>
            <p:cNvSpPr/>
            <p:nvPr/>
          </p:nvSpPr>
          <p:spPr>
            <a:xfrm>
              <a:off x="8418991" y="2893906"/>
              <a:ext cx="3435658" cy="63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Decrease the boiling point of water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FA39E5-3250-499A-AA85-B259B0106861}"/>
              </a:ext>
            </a:extLst>
          </p:cNvPr>
          <p:cNvGrpSpPr/>
          <p:nvPr/>
        </p:nvGrpSpPr>
        <p:grpSpPr>
          <a:xfrm>
            <a:off x="3836632" y="4229384"/>
            <a:ext cx="8157104" cy="637800"/>
            <a:chOff x="3827750" y="1982509"/>
            <a:chExt cx="8157104" cy="63780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DF74323-86E5-4409-A900-BD026161B27A}"/>
                </a:ext>
              </a:extLst>
            </p:cNvPr>
            <p:cNvCxnSpPr>
              <a:cxnSpLocks/>
            </p:cNvCxnSpPr>
            <p:nvPr/>
          </p:nvCxnSpPr>
          <p:spPr>
            <a:xfrm>
              <a:off x="3827750" y="2354062"/>
              <a:ext cx="8345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4CD11D-F6F9-4FF8-AF5E-5C81D7101BE4}"/>
                </a:ext>
              </a:extLst>
            </p:cNvPr>
            <p:cNvSpPr/>
            <p:nvPr/>
          </p:nvSpPr>
          <p:spPr>
            <a:xfrm>
              <a:off x="4688887" y="1998955"/>
              <a:ext cx="3275858" cy="621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After condensation, to mineralize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23ECCC-C903-4B1A-A32C-F5F1875FEA21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964745" y="2309632"/>
              <a:ext cx="584451" cy="11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C8626A-9032-4749-BA27-0378F973E711}"/>
                </a:ext>
              </a:extLst>
            </p:cNvPr>
            <p:cNvSpPr/>
            <p:nvPr/>
          </p:nvSpPr>
          <p:spPr>
            <a:xfrm>
              <a:off x="8549196" y="1982509"/>
              <a:ext cx="3435658" cy="63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Pink salt was added for mineralization in collection tank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35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8017A-253B-4DCC-A412-6900FB8177F2}"/>
              </a:ext>
            </a:extLst>
          </p:cNvPr>
          <p:cNvSpPr txBox="1"/>
          <p:nvPr/>
        </p:nvSpPr>
        <p:spPr>
          <a:xfrm>
            <a:off x="0" y="45276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C4835A2-A1CC-4C30-BE5C-2B66FA394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8502" y="3140975"/>
            <a:ext cx="2943586" cy="22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14A79F-E8F2-4E03-BA34-4E12F2B2DF0F}"/>
              </a:ext>
            </a:extLst>
          </p:cNvPr>
          <p:cNvSpPr/>
          <p:nvPr/>
        </p:nvSpPr>
        <p:spPr>
          <a:xfrm>
            <a:off x="701336" y="248576"/>
            <a:ext cx="3657600" cy="100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Cracks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8CAD3-24DD-4138-9483-AC044058E7F9}"/>
              </a:ext>
            </a:extLst>
          </p:cNvPr>
          <p:cNvSpPr/>
          <p:nvPr/>
        </p:nvSpPr>
        <p:spPr>
          <a:xfrm>
            <a:off x="1260630" y="2815330"/>
            <a:ext cx="2673700" cy="736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Difference in temperature &amp;pressure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A24F5-DDFD-49A2-BF48-1DA10F9333FC}"/>
              </a:ext>
            </a:extLst>
          </p:cNvPr>
          <p:cNvSpPr/>
          <p:nvPr/>
        </p:nvSpPr>
        <p:spPr>
          <a:xfrm>
            <a:off x="1270075" y="5124246"/>
            <a:ext cx="2673700" cy="88776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Making holes that decrease the difference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66CE6-512A-49E1-AF37-C4BDBA876C9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530136" y="1256577"/>
            <a:ext cx="0" cy="1558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386A596-D27A-47F2-885A-9814C2D8CAAA}"/>
              </a:ext>
            </a:extLst>
          </p:cNvPr>
          <p:cNvSpPr txBox="1"/>
          <p:nvPr/>
        </p:nvSpPr>
        <p:spPr>
          <a:xfrm rot="5400000">
            <a:off x="2239698" y="1851287"/>
            <a:ext cx="124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Caused by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075305-67EC-4619-8C4E-576C2D982D32}"/>
              </a:ext>
            </a:extLst>
          </p:cNvPr>
          <p:cNvCxnSpPr>
            <a:cxnSpLocks/>
          </p:cNvCxnSpPr>
          <p:nvPr/>
        </p:nvCxnSpPr>
        <p:spPr>
          <a:xfrm>
            <a:off x="2460593" y="3548499"/>
            <a:ext cx="0" cy="1558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7DA8A1-500F-4C30-B6E5-B770FD728D20}"/>
              </a:ext>
            </a:extLst>
          </p:cNvPr>
          <p:cNvSpPr txBox="1"/>
          <p:nvPr/>
        </p:nvSpPr>
        <p:spPr>
          <a:xfrm rot="5400000">
            <a:off x="2170155" y="4143209"/>
            <a:ext cx="124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24558-44C6-41A8-A6CA-B74B308A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13" y="1206651"/>
            <a:ext cx="6229966" cy="38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1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9C22D8-991C-4584-B9ED-D2AAAA38E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05880"/>
              </p:ext>
            </p:extLst>
          </p:nvPr>
        </p:nvGraphicFramePr>
        <p:xfrm>
          <a:off x="538625" y="1278385"/>
          <a:ext cx="10815916" cy="483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6531">
                  <a:extLst>
                    <a:ext uri="{9D8B030D-6E8A-4147-A177-3AD203B41FA5}">
                      <a16:colId xmlns:a16="http://schemas.microsoft.com/office/drawing/2014/main" val="2097730188"/>
                    </a:ext>
                  </a:extLst>
                </a:gridCol>
                <a:gridCol w="1614926">
                  <a:extLst>
                    <a:ext uri="{9D8B030D-6E8A-4147-A177-3AD203B41FA5}">
                      <a16:colId xmlns:a16="http://schemas.microsoft.com/office/drawing/2014/main" val="1279686816"/>
                    </a:ext>
                  </a:extLst>
                </a:gridCol>
                <a:gridCol w="1455175">
                  <a:extLst>
                    <a:ext uri="{9D8B030D-6E8A-4147-A177-3AD203B41FA5}">
                      <a16:colId xmlns:a16="http://schemas.microsoft.com/office/drawing/2014/main" val="2012731621"/>
                    </a:ext>
                  </a:extLst>
                </a:gridCol>
                <a:gridCol w="2009331">
                  <a:extLst>
                    <a:ext uri="{9D8B030D-6E8A-4147-A177-3AD203B41FA5}">
                      <a16:colId xmlns:a16="http://schemas.microsoft.com/office/drawing/2014/main" val="718160270"/>
                    </a:ext>
                  </a:extLst>
                </a:gridCol>
                <a:gridCol w="1799953">
                  <a:extLst>
                    <a:ext uri="{9D8B030D-6E8A-4147-A177-3AD203B41FA5}">
                      <a16:colId xmlns:a16="http://schemas.microsoft.com/office/drawing/2014/main" val="509958920"/>
                    </a:ext>
                  </a:extLst>
                </a:gridCol>
              </a:tblGrid>
              <a:tr h="67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Measurable quantity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pH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TDS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Loss rate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Time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294873"/>
                  </a:ext>
                </a:extLst>
              </a:tr>
              <a:tr h="1384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Seawater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7.80±0.01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10000±10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-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856534"/>
                  </a:ext>
                </a:extLst>
              </a:tr>
              <a:tr h="1384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Before Mineralization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7.10±0.01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56±10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12%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29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428600"/>
                  </a:ext>
                </a:extLst>
              </a:tr>
              <a:tr h="1384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After Mineralization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6.94±0.01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579±10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-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61431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241AA81-8B20-49FD-9878-2DE558BCFD71}"/>
              </a:ext>
            </a:extLst>
          </p:cNvPr>
          <p:cNvSpPr/>
          <p:nvPr/>
        </p:nvSpPr>
        <p:spPr>
          <a:xfrm>
            <a:off x="3807064" y="301841"/>
            <a:ext cx="4279037" cy="625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Positive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7B549-3658-467B-88B4-B56258E328D1}"/>
              </a:ext>
            </a:extLst>
          </p:cNvPr>
          <p:cNvSpPr txBox="1"/>
          <p:nvPr/>
        </p:nvSpPr>
        <p:spPr>
          <a:xfrm>
            <a:off x="133165" y="301841"/>
            <a:ext cx="277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Authorized </a:t>
            </a:r>
            <a:r>
              <a:rPr lang="en-US" dirty="0">
                <a:hlinkClick r:id="rId2" action="ppaction://hlinkfile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3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8017A-253B-4DCC-A412-6900FB8177F2}"/>
              </a:ext>
            </a:extLst>
          </p:cNvPr>
          <p:cNvSpPr txBox="1"/>
          <p:nvPr/>
        </p:nvSpPr>
        <p:spPr>
          <a:xfrm>
            <a:off x="0" y="45276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dirty="0">
                <a:solidFill>
                  <a:schemeClr val="accent1">
                    <a:lumMod val="50000"/>
                  </a:schemeClr>
                </a:solidFill>
              </a:rPr>
              <a:t>Analysis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535466-52B4-43C7-84C5-B95D0DE04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3702" y="3429000"/>
            <a:ext cx="2664596" cy="20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8017A-253B-4DCC-A412-6900FB8177F2}"/>
              </a:ext>
            </a:extLst>
          </p:cNvPr>
          <p:cNvSpPr txBox="1"/>
          <p:nvPr/>
        </p:nvSpPr>
        <p:spPr>
          <a:xfrm>
            <a:off x="0" y="45276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AC9342-01ED-4774-B365-C7AD4819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3194" y="3176402"/>
            <a:ext cx="2677820" cy="18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16B7C32-CCBE-4855-8767-602527BA8AC1}"/>
              </a:ext>
            </a:extLst>
          </p:cNvPr>
          <p:cNvGrpSpPr/>
          <p:nvPr/>
        </p:nvGrpSpPr>
        <p:grpSpPr>
          <a:xfrm>
            <a:off x="364973" y="1246203"/>
            <a:ext cx="11360988" cy="4808370"/>
            <a:chOff x="213059" y="198638"/>
            <a:chExt cx="11360988" cy="48083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E9A8DA-1AB3-4C14-A6DB-E3E62D86F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9796" y="815636"/>
              <a:ext cx="4114251" cy="381406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61EFB3-ABF6-40F3-A91D-23104F43D7E4}"/>
                </a:ext>
              </a:extLst>
            </p:cNvPr>
            <p:cNvSpPr/>
            <p:nvPr/>
          </p:nvSpPr>
          <p:spPr>
            <a:xfrm>
              <a:off x="1979719" y="198638"/>
              <a:ext cx="3808520" cy="65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Resistive (Joule) Heating.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F55BA4-6389-44B3-84B6-1947D1725078}"/>
                </a:ext>
              </a:extLst>
            </p:cNvPr>
            <p:cNvSpPr/>
            <p:nvPr/>
          </p:nvSpPr>
          <p:spPr>
            <a:xfrm>
              <a:off x="2414730" y="1313894"/>
              <a:ext cx="2938497" cy="65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Flow electricity through resistance gives heat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E47A2C-8CDD-4761-941C-E1BBB07EE318}"/>
                </a:ext>
              </a:extLst>
            </p:cNvPr>
            <p:cNvCxnSpPr>
              <a:cxnSpLocks/>
            </p:cNvCxnSpPr>
            <p:nvPr/>
          </p:nvCxnSpPr>
          <p:spPr>
            <a:xfrm>
              <a:off x="3799642" y="852256"/>
              <a:ext cx="0" cy="4616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EE3A0FD-E3C0-4EE4-A913-625E02349DC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1682308" y="1967512"/>
              <a:ext cx="736860" cy="944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D575A9-AA48-41C5-8B4D-B3A86F39B5C7}"/>
                </a:ext>
              </a:extLst>
            </p:cNvPr>
            <p:cNvSpPr/>
            <p:nvPr/>
          </p:nvSpPr>
          <p:spPr>
            <a:xfrm>
              <a:off x="213059" y="2911875"/>
              <a:ext cx="2938497" cy="585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Calculated in terms of power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2D06C4D-765F-4223-B026-A908526C78E6}"/>
                </a:ext>
              </a:extLst>
            </p:cNvPr>
            <p:cNvCxnSpPr>
              <a:cxnSpLocks/>
            </p:cNvCxnSpPr>
            <p:nvPr/>
          </p:nvCxnSpPr>
          <p:spPr>
            <a:xfrm>
              <a:off x="3151556" y="3258106"/>
              <a:ext cx="443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C6241BC-5FC3-425A-A72C-E06AFC846DA0}"/>
                    </a:ext>
                  </a:extLst>
                </p:cNvPr>
                <p:cNvSpPr/>
                <p:nvPr/>
              </p:nvSpPr>
              <p:spPr>
                <a:xfrm>
                  <a:off x="3604334" y="2908544"/>
                  <a:ext cx="1022467" cy="5892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C6241BC-5FC3-425A-A72C-E06AFC846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334" y="2908544"/>
                  <a:ext cx="1022467" cy="58924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93EF3EA-90AA-4A92-9C7F-A7C79EF88B0B}"/>
                </a:ext>
              </a:extLst>
            </p:cNvPr>
            <p:cNvCxnSpPr>
              <a:cxnSpLocks/>
            </p:cNvCxnSpPr>
            <p:nvPr/>
          </p:nvCxnSpPr>
          <p:spPr>
            <a:xfrm>
              <a:off x="4635604" y="3286217"/>
              <a:ext cx="443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2BB47-E2DC-42B9-8CAE-3190C27FA7AB}"/>
                    </a:ext>
                  </a:extLst>
                </p:cNvPr>
                <p:cNvSpPr/>
                <p:nvPr/>
              </p:nvSpPr>
              <p:spPr>
                <a:xfrm>
                  <a:off x="5088382" y="2936655"/>
                  <a:ext cx="1022467" cy="5892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2BB47-E2DC-42B9-8CAE-3190C27FA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382" y="2936655"/>
                  <a:ext cx="1022467" cy="5892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8AA307-C978-42C6-B6D3-FD8E9CBF71EB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1682308" y="3497801"/>
              <a:ext cx="0" cy="754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0ECCBD5-B556-4E81-8044-ECCD9DFC36AD}"/>
                </a:ext>
              </a:extLst>
            </p:cNvPr>
            <p:cNvSpPr/>
            <p:nvPr/>
          </p:nvSpPr>
          <p:spPr>
            <a:xfrm>
              <a:off x="275201" y="4252404"/>
              <a:ext cx="2867469" cy="7546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Copper is a great candidate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48574BB-4C83-4691-A30F-0EF20DE7F981}"/>
                </a:ext>
              </a:extLst>
            </p:cNvPr>
            <p:cNvCxnSpPr>
              <a:stCxn id="27" idx="3"/>
            </p:cNvCxnSpPr>
            <p:nvPr/>
          </p:nvCxnSpPr>
          <p:spPr>
            <a:xfrm>
              <a:off x="3142670" y="4629706"/>
              <a:ext cx="656972" cy="13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E40669E-001C-410F-BD98-EA122958DA07}"/>
                </a:ext>
              </a:extLst>
            </p:cNvPr>
            <p:cNvSpPr/>
            <p:nvPr/>
          </p:nvSpPr>
          <p:spPr>
            <a:xfrm>
              <a:off x="3799611" y="4252404"/>
              <a:ext cx="2468023" cy="754604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 a high conductivity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8C04296-FF96-4DDE-8136-DCB277C52867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Immersion Coil Heater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1CF32A-6170-49C9-898F-42B8EF6255AD}"/>
              </a:ext>
            </a:extLst>
          </p:cNvPr>
          <p:cNvSpPr/>
          <p:nvPr/>
        </p:nvSpPr>
        <p:spPr>
          <a:xfrm>
            <a:off x="0" y="0"/>
            <a:ext cx="2769833" cy="9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PHY </a:t>
            </a:r>
            <a:r>
              <a:rPr lang="en-US" dirty="0"/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966770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8C04296-FF96-4DDE-8136-DCB277C52867}"/>
              </a:ext>
            </a:extLst>
          </p:cNvPr>
          <p:cNvSpPr txBox="1"/>
          <p:nvPr/>
        </p:nvSpPr>
        <p:spPr>
          <a:xfrm>
            <a:off x="-1305018" y="168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Aluminum Sulphate and Boiling Point Elevation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703A6-91A7-4B2E-BA20-9C74F922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517" y="891788"/>
            <a:ext cx="3805818" cy="50744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579CAA-7A71-453E-B357-1D0AF858EC31}"/>
              </a:ext>
            </a:extLst>
          </p:cNvPr>
          <p:cNvSpPr/>
          <p:nvPr/>
        </p:nvSpPr>
        <p:spPr>
          <a:xfrm>
            <a:off x="2884062" y="813929"/>
            <a:ext cx="3305907" cy="823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During the process of filtration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4197DF-A6A1-4C8D-990F-89F8C53B4934}"/>
              </a:ext>
            </a:extLst>
          </p:cNvPr>
          <p:cNvCxnSpPr>
            <a:stCxn id="7" idx="2"/>
          </p:cNvCxnSpPr>
          <p:nvPr/>
        </p:nvCxnSpPr>
        <p:spPr>
          <a:xfrm>
            <a:off x="4537016" y="1637894"/>
            <a:ext cx="0" cy="45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9D0414-B68A-4D9F-A037-95E668DFDBC9}"/>
              </a:ext>
            </a:extLst>
          </p:cNvPr>
          <p:cNvCxnSpPr/>
          <p:nvPr/>
        </p:nvCxnSpPr>
        <p:spPr>
          <a:xfrm>
            <a:off x="1899138" y="2059917"/>
            <a:ext cx="4602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C717A-DF23-4474-9350-CA61A8DE3BB6}"/>
              </a:ext>
            </a:extLst>
          </p:cNvPr>
          <p:cNvCxnSpPr/>
          <p:nvPr/>
        </p:nvCxnSpPr>
        <p:spPr>
          <a:xfrm>
            <a:off x="1889090" y="2059912"/>
            <a:ext cx="0" cy="48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E3B403-5429-4FA0-BB8B-AE12EB85427C}"/>
              </a:ext>
            </a:extLst>
          </p:cNvPr>
          <p:cNvCxnSpPr/>
          <p:nvPr/>
        </p:nvCxnSpPr>
        <p:spPr>
          <a:xfrm>
            <a:off x="6501284" y="2059912"/>
            <a:ext cx="0" cy="482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F6A9E-77E3-4BBF-9460-2C95803D37CB}"/>
              </a:ext>
            </a:extLst>
          </p:cNvPr>
          <p:cNvSpPr/>
          <p:nvPr/>
        </p:nvSpPr>
        <p:spPr>
          <a:xfrm>
            <a:off x="879051" y="2542232"/>
            <a:ext cx="2250827" cy="884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 Particles settle out quickly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972484-16F0-4355-AA84-EC761C89B4F1}"/>
              </a:ext>
            </a:extLst>
          </p:cNvPr>
          <p:cNvSpPr/>
          <p:nvPr/>
        </p:nvSpPr>
        <p:spPr>
          <a:xfrm>
            <a:off x="5375870" y="2544755"/>
            <a:ext cx="2250827" cy="884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particles settle out slowly and may not settle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E646E6-1B43-46F6-8E7B-2561C0D5BB9B}"/>
              </a:ext>
            </a:extLst>
          </p:cNvPr>
          <p:cNvSpPr/>
          <p:nvPr/>
        </p:nvSpPr>
        <p:spPr>
          <a:xfrm>
            <a:off x="160774" y="3597310"/>
            <a:ext cx="1245995" cy="70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FC127C-8888-447B-AA86-BAB13C6A1CC4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406769" y="3949003"/>
            <a:ext cx="48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389F209-8BA4-41A6-A01A-34BFF1719E6D}"/>
              </a:ext>
            </a:extLst>
          </p:cNvPr>
          <p:cNvSpPr txBox="1"/>
          <p:nvPr/>
        </p:nvSpPr>
        <p:spPr>
          <a:xfrm>
            <a:off x="1889089" y="3597310"/>
            <a:ext cx="595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Reacts with the small precipitates and forms large precipitates that settle out quickly.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97D0D8-7EDC-4135-8534-5F5E4FB3732B}"/>
              </a:ext>
            </a:extLst>
          </p:cNvPr>
          <p:cNvSpPr/>
          <p:nvPr/>
        </p:nvSpPr>
        <p:spPr>
          <a:xfrm>
            <a:off x="2610530" y="4461468"/>
            <a:ext cx="3036644" cy="502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Purpose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476004-DF95-4BCA-ADD1-B76C08F44A89}"/>
              </a:ext>
            </a:extLst>
          </p:cNvPr>
          <p:cNvCxnSpPr>
            <a:stCxn id="44" idx="1"/>
          </p:cNvCxnSpPr>
          <p:nvPr/>
        </p:nvCxnSpPr>
        <p:spPr>
          <a:xfrm flipH="1" flipV="1">
            <a:off x="1145512" y="4681826"/>
            <a:ext cx="1465018" cy="30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9975374-B206-49C2-8D69-AD3D21EDFC40}"/>
              </a:ext>
            </a:extLst>
          </p:cNvPr>
          <p:cNvCxnSpPr/>
          <p:nvPr/>
        </p:nvCxnSpPr>
        <p:spPr>
          <a:xfrm>
            <a:off x="1145512" y="4681826"/>
            <a:ext cx="0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>
            <a:extLst>
              <a:ext uri="{FF2B5EF4-FFF2-40B4-BE49-F238E27FC236}">
                <a16:creationId xmlns:a16="http://schemas.microsoft.com/office/drawing/2014/main" id="{4E9D3A29-5798-429F-B237-4DB658062D64}"/>
              </a:ext>
            </a:extLst>
          </p:cNvPr>
          <p:cNvSpPr/>
          <p:nvPr/>
        </p:nvSpPr>
        <p:spPr>
          <a:xfrm>
            <a:off x="0" y="5328157"/>
            <a:ext cx="602885" cy="9520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6765F9D7-4E16-4937-A0F7-E39B761031EB}"/>
              </a:ext>
            </a:extLst>
          </p:cNvPr>
          <p:cNvSpPr/>
          <p:nvPr/>
        </p:nvSpPr>
        <p:spPr>
          <a:xfrm rot="10800000">
            <a:off x="2504787" y="5321819"/>
            <a:ext cx="602885" cy="9520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43C502-B669-4D5A-8A36-60D2419E1200}"/>
              </a:ext>
            </a:extLst>
          </p:cNvPr>
          <p:cNvSpPr txBox="1"/>
          <p:nvPr/>
        </p:nvSpPr>
        <p:spPr>
          <a:xfrm>
            <a:off x="301442" y="5328157"/>
            <a:ext cx="258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Decreasing the boiling point through decreasing solutes in solution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982B86-9043-4355-ADA8-091A8A2AE076}"/>
              </a:ext>
            </a:extLst>
          </p:cNvPr>
          <p:cNvCxnSpPr/>
          <p:nvPr/>
        </p:nvCxnSpPr>
        <p:spPr>
          <a:xfrm>
            <a:off x="3284738" y="5797850"/>
            <a:ext cx="1154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B2ACE3-4C6C-4691-8D71-D4DE6FFE9124}"/>
                  </a:ext>
                </a:extLst>
              </p:cNvPr>
              <p:cNvSpPr txBox="1"/>
              <p:nvPr/>
            </p:nvSpPr>
            <p:spPr>
              <a:xfrm>
                <a:off x="4466947" y="5596367"/>
                <a:ext cx="2725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solution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B2ACE3-4C6C-4691-8D71-D4DE6FFE9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947" y="5596367"/>
                <a:ext cx="272544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A699CA8-5D7B-48F2-A1FB-4E36D75CC2A7}"/>
              </a:ext>
            </a:extLst>
          </p:cNvPr>
          <p:cNvSpPr/>
          <p:nvPr/>
        </p:nvSpPr>
        <p:spPr>
          <a:xfrm>
            <a:off x="0" y="0"/>
            <a:ext cx="2769833" cy="9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Chem LO</a:t>
            </a:r>
          </a:p>
        </p:txBody>
      </p:sp>
    </p:spTree>
    <p:extLst>
      <p:ext uri="{BB962C8B-B14F-4D97-AF65-F5344CB8AC3E}">
        <p14:creationId xmlns:p14="http://schemas.microsoft.com/office/powerpoint/2010/main" val="249709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98C04296-FF96-4DDE-8136-DCB277C52867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Heat Energy</a:t>
            </a: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4E9D3A29-5798-429F-B237-4DB658062D64}"/>
              </a:ext>
            </a:extLst>
          </p:cNvPr>
          <p:cNvSpPr/>
          <p:nvPr/>
        </p:nvSpPr>
        <p:spPr>
          <a:xfrm>
            <a:off x="0" y="5328157"/>
            <a:ext cx="602885" cy="9520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72BF1-691F-4C29-9411-4C2470A478D9}"/>
              </a:ext>
            </a:extLst>
          </p:cNvPr>
          <p:cNvSpPr/>
          <p:nvPr/>
        </p:nvSpPr>
        <p:spPr>
          <a:xfrm>
            <a:off x="602885" y="1003177"/>
            <a:ext cx="1545511" cy="736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 Energy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21118D-E046-4933-A60E-1E812B5EDAAA}"/>
              </a:ext>
            </a:extLst>
          </p:cNvPr>
          <p:cNvCxnSpPr/>
          <p:nvPr/>
        </p:nvCxnSpPr>
        <p:spPr>
          <a:xfrm>
            <a:off x="2148396" y="1411549"/>
            <a:ext cx="11896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DA53F98-99AB-4592-9901-479CAC701C50}"/>
              </a:ext>
            </a:extLst>
          </p:cNvPr>
          <p:cNvSpPr/>
          <p:nvPr/>
        </p:nvSpPr>
        <p:spPr>
          <a:xfrm>
            <a:off x="3338003" y="1074198"/>
            <a:ext cx="5708343" cy="66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Energy that changes temperature.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5FD3B4-CD00-4476-9422-9A7EBE874BD5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375641" y="1740023"/>
            <a:ext cx="0" cy="1388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61A672-8204-46E7-B51E-9202FD554780}"/>
              </a:ext>
            </a:extLst>
          </p:cNvPr>
          <p:cNvSpPr txBox="1"/>
          <p:nvPr/>
        </p:nvSpPr>
        <p:spPr>
          <a:xfrm rot="5400000">
            <a:off x="881301" y="2223108"/>
            <a:ext cx="144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6B8C7B-B0B1-4B85-876B-C2B9BE4C0C6C}"/>
                  </a:ext>
                </a:extLst>
              </p:cNvPr>
              <p:cNvSpPr/>
              <p:nvPr/>
            </p:nvSpPr>
            <p:spPr>
              <a:xfrm>
                <a:off x="629519" y="3137683"/>
                <a:ext cx="1545511" cy="6835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6B8C7B-B0B1-4B85-876B-C2B9BE4C0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19" y="3137683"/>
                <a:ext cx="1545511" cy="683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7E64A0-4143-42AB-BF84-C976566C4B0B}"/>
              </a:ext>
            </a:extLst>
          </p:cNvPr>
          <p:cNvCxnSpPr>
            <a:cxnSpLocks/>
          </p:cNvCxnSpPr>
          <p:nvPr/>
        </p:nvCxnSpPr>
        <p:spPr>
          <a:xfrm>
            <a:off x="2175030" y="3497222"/>
            <a:ext cx="754601" cy="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B0CF9A-DFA9-4EBD-A9A8-1BB90819967D}"/>
              </a:ext>
            </a:extLst>
          </p:cNvPr>
          <p:cNvCxnSpPr>
            <a:cxnSpLocks/>
          </p:cNvCxnSpPr>
          <p:nvPr/>
        </p:nvCxnSpPr>
        <p:spPr>
          <a:xfrm>
            <a:off x="7618525" y="2476868"/>
            <a:ext cx="0" cy="2237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DF7758-69F1-4FA0-9A3A-6B348E85BF19}"/>
              </a:ext>
            </a:extLst>
          </p:cNvPr>
          <p:cNvCxnSpPr/>
          <p:nvPr/>
        </p:nvCxnSpPr>
        <p:spPr>
          <a:xfrm>
            <a:off x="2929631" y="2476870"/>
            <a:ext cx="612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D4F0CA-00C9-41EF-BF01-08AF8BF52753}"/>
              </a:ext>
            </a:extLst>
          </p:cNvPr>
          <p:cNvCxnSpPr>
            <a:cxnSpLocks/>
          </p:cNvCxnSpPr>
          <p:nvPr/>
        </p:nvCxnSpPr>
        <p:spPr>
          <a:xfrm>
            <a:off x="2929631" y="3497222"/>
            <a:ext cx="612559" cy="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A87545-94B1-4A3A-AF94-394AEB9E7F39}"/>
              </a:ext>
            </a:extLst>
          </p:cNvPr>
          <p:cNvCxnSpPr/>
          <p:nvPr/>
        </p:nvCxnSpPr>
        <p:spPr>
          <a:xfrm>
            <a:off x="2929630" y="4714043"/>
            <a:ext cx="612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B2F7A0C-0EE1-4D4D-B810-F0E9E9487F87}"/>
              </a:ext>
            </a:extLst>
          </p:cNvPr>
          <p:cNvSpPr/>
          <p:nvPr/>
        </p:nvSpPr>
        <p:spPr>
          <a:xfrm>
            <a:off x="3542189" y="2112924"/>
            <a:ext cx="3426779" cy="72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m: mass in 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5758041-35B9-4734-AA86-3521AED16ABD}"/>
                  </a:ext>
                </a:extLst>
              </p:cNvPr>
              <p:cNvSpPr/>
              <p:nvPr/>
            </p:nvSpPr>
            <p:spPr>
              <a:xfrm>
                <a:off x="3542189" y="3115520"/>
                <a:ext cx="3426779" cy="7278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s: specific heat constant for each material, water is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5758041-35B9-4734-AA86-3521AED16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89" y="3115520"/>
                <a:ext cx="3426779" cy="727891"/>
              </a:xfrm>
              <a:prstGeom prst="rect">
                <a:avLst/>
              </a:prstGeom>
              <a:blipFill>
                <a:blip r:embed="rId3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B7F1173F-0C4B-453C-BE76-665424BE5B61}"/>
              </a:ext>
            </a:extLst>
          </p:cNvPr>
          <p:cNvSpPr/>
          <p:nvPr/>
        </p:nvSpPr>
        <p:spPr>
          <a:xfrm>
            <a:off x="3542189" y="4350097"/>
            <a:ext cx="3426779" cy="72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Difference in temperature (final – initial)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F1545BA-C95F-4134-910C-2055C75A5E01}"/>
              </a:ext>
            </a:extLst>
          </p:cNvPr>
          <p:cNvCxnSpPr>
            <a:cxnSpLocks/>
          </p:cNvCxnSpPr>
          <p:nvPr/>
        </p:nvCxnSpPr>
        <p:spPr>
          <a:xfrm>
            <a:off x="2929630" y="2476869"/>
            <a:ext cx="0" cy="2237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7F70155-C166-4CF8-ADF7-48EF604A9ADE}"/>
              </a:ext>
            </a:extLst>
          </p:cNvPr>
          <p:cNvCxnSpPr/>
          <p:nvPr/>
        </p:nvCxnSpPr>
        <p:spPr>
          <a:xfrm>
            <a:off x="6988211" y="2496103"/>
            <a:ext cx="612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9DEDEFD-C317-433A-A481-39468B91CEC3}"/>
              </a:ext>
            </a:extLst>
          </p:cNvPr>
          <p:cNvCxnSpPr>
            <a:cxnSpLocks/>
          </p:cNvCxnSpPr>
          <p:nvPr/>
        </p:nvCxnSpPr>
        <p:spPr>
          <a:xfrm>
            <a:off x="6970456" y="3498699"/>
            <a:ext cx="612559" cy="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3725220-CBB6-4E71-BEF3-ADB1B9172AE0}"/>
              </a:ext>
            </a:extLst>
          </p:cNvPr>
          <p:cNvCxnSpPr/>
          <p:nvPr/>
        </p:nvCxnSpPr>
        <p:spPr>
          <a:xfrm>
            <a:off x="6997088" y="4742154"/>
            <a:ext cx="612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BC9ECB8-F580-4F36-8A20-1E98BB3307D2}"/>
              </a:ext>
            </a:extLst>
          </p:cNvPr>
          <p:cNvCxnSpPr/>
          <p:nvPr/>
        </p:nvCxnSpPr>
        <p:spPr>
          <a:xfrm>
            <a:off x="7618525" y="3506099"/>
            <a:ext cx="612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4CDC91-442B-4A0A-BC9F-4B01CCC68A83}"/>
              </a:ext>
            </a:extLst>
          </p:cNvPr>
          <p:cNvSpPr/>
          <p:nvPr/>
        </p:nvSpPr>
        <p:spPr>
          <a:xfrm>
            <a:off x="8231084" y="3062184"/>
            <a:ext cx="2947386" cy="781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528000∁ =2209152J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6235B1-CED0-4F64-ACD0-83E2D427C5D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9704777" y="3843411"/>
            <a:ext cx="0" cy="2282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31A9713-66C2-4E43-B354-CE032F09EE85}"/>
              </a:ext>
            </a:extLst>
          </p:cNvPr>
          <p:cNvSpPr txBox="1"/>
          <p:nvPr/>
        </p:nvSpPr>
        <p:spPr>
          <a:xfrm rot="5400000">
            <a:off x="7962079" y="5807174"/>
            <a:ext cx="434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Heater’s power is 1.5KW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50B410C-01EF-48A4-BFA8-34BB632D76D4}"/>
              </a:ext>
            </a:extLst>
          </p:cNvPr>
          <p:cNvCxnSpPr/>
          <p:nvPr/>
        </p:nvCxnSpPr>
        <p:spPr>
          <a:xfrm flipH="1">
            <a:off x="8043169" y="6125592"/>
            <a:ext cx="1661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35A20A4-D2F0-4F11-BC13-ED0E19C8173F}"/>
              </a:ext>
            </a:extLst>
          </p:cNvPr>
          <p:cNvSpPr/>
          <p:nvPr/>
        </p:nvSpPr>
        <p:spPr>
          <a:xfrm>
            <a:off x="5379868" y="5548544"/>
            <a:ext cx="2663293" cy="69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24.5 minutes to heat water</a:t>
            </a:r>
          </a:p>
        </p:txBody>
      </p:sp>
    </p:spTree>
    <p:extLst>
      <p:ext uri="{BB962C8B-B14F-4D97-AF65-F5344CB8AC3E}">
        <p14:creationId xmlns:p14="http://schemas.microsoft.com/office/powerpoint/2010/main" val="51203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42528-21CB-48B6-B60B-8C7065463E59}"/>
              </a:ext>
            </a:extLst>
          </p:cNvPr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Thermal Expansion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94001-A249-4D63-9527-E59DA77321A2}"/>
              </a:ext>
            </a:extLst>
          </p:cNvPr>
          <p:cNvSpPr/>
          <p:nvPr/>
        </p:nvSpPr>
        <p:spPr>
          <a:xfrm>
            <a:off x="4662256" y="710213"/>
            <a:ext cx="2867487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Area Thermal Expansion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DB52D9-B28C-419A-9B64-6F1FF07D4FF1}"/>
              </a:ext>
            </a:extLst>
          </p:cNvPr>
          <p:cNvCxnSpPr/>
          <p:nvPr/>
        </p:nvCxnSpPr>
        <p:spPr>
          <a:xfrm flipH="1">
            <a:off x="3453414" y="1331650"/>
            <a:ext cx="1198485" cy="76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93294A-DE02-4318-B3AE-B13645EA6F08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1313895"/>
            <a:ext cx="0" cy="76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B76B03-3FE2-4ED5-AC04-B401F931C31F}"/>
              </a:ext>
            </a:extLst>
          </p:cNvPr>
          <p:cNvCxnSpPr>
            <a:cxnSpLocks/>
          </p:cNvCxnSpPr>
          <p:nvPr/>
        </p:nvCxnSpPr>
        <p:spPr>
          <a:xfrm>
            <a:off x="7529743" y="1331650"/>
            <a:ext cx="1427826" cy="1118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D00E3A-8ABC-476D-833B-F18F80309AA2}"/>
              </a:ext>
            </a:extLst>
          </p:cNvPr>
          <p:cNvSpPr txBox="1"/>
          <p:nvPr/>
        </p:nvSpPr>
        <p:spPr>
          <a:xfrm rot="19634729">
            <a:off x="3363159" y="1378416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90F0CC-37E7-4D41-B33A-57E02C0CB929}"/>
              </a:ext>
            </a:extLst>
          </p:cNvPr>
          <p:cNvSpPr/>
          <p:nvPr/>
        </p:nvSpPr>
        <p:spPr>
          <a:xfrm>
            <a:off x="2201662" y="2298827"/>
            <a:ext cx="212176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in area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5109EA-E1E8-45DF-AFC9-9BCA67A95DD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262543" y="2822047"/>
            <a:ext cx="1" cy="121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F603A5-387B-4CD8-930D-2385B954B7D3}"/>
              </a:ext>
            </a:extLst>
          </p:cNvPr>
          <p:cNvSpPr txBox="1"/>
          <p:nvPr/>
        </p:nvSpPr>
        <p:spPr>
          <a:xfrm rot="5400000">
            <a:off x="2867486" y="3238729"/>
            <a:ext cx="122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of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867DC5-6839-4445-B274-43A6365F6124}"/>
              </a:ext>
            </a:extLst>
          </p:cNvPr>
          <p:cNvSpPr/>
          <p:nvPr/>
        </p:nvSpPr>
        <p:spPr>
          <a:xfrm>
            <a:off x="2201651" y="4062588"/>
            <a:ext cx="2121763" cy="63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Motion of molecules due to heat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3746C-9534-471A-B29D-89F61711C9AF}"/>
              </a:ext>
            </a:extLst>
          </p:cNvPr>
          <p:cNvSpPr txBox="1"/>
          <p:nvPr/>
        </p:nvSpPr>
        <p:spPr>
          <a:xfrm rot="5400000">
            <a:off x="5744565" y="1653010"/>
            <a:ext cx="122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24F54FE-C6F4-413E-9022-B3DB21650AFE}"/>
                  </a:ext>
                </a:extLst>
              </p:cNvPr>
              <p:cNvSpPr/>
              <p:nvPr/>
            </p:nvSpPr>
            <p:spPr>
              <a:xfrm>
                <a:off x="5035117" y="2165171"/>
                <a:ext cx="2121764" cy="6036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24F54FE-C6F4-413E-9022-B3DB21650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17" y="2165171"/>
                <a:ext cx="2121764" cy="603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974570-0072-4B5A-BB35-5C398B65C94E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829452" y="2467012"/>
            <a:ext cx="205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815763-0809-4C62-BAF9-EE41127A7426}"/>
              </a:ext>
            </a:extLst>
          </p:cNvPr>
          <p:cNvCxnSpPr>
            <a:cxnSpLocks/>
          </p:cNvCxnSpPr>
          <p:nvPr/>
        </p:nvCxnSpPr>
        <p:spPr>
          <a:xfrm flipH="1">
            <a:off x="4758432" y="2413749"/>
            <a:ext cx="71023" cy="3711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789377-6E8D-422A-A057-074AD81F3ADA}"/>
              </a:ext>
            </a:extLst>
          </p:cNvPr>
          <p:cNvCxnSpPr/>
          <p:nvPr/>
        </p:nvCxnSpPr>
        <p:spPr>
          <a:xfrm>
            <a:off x="4820574" y="3178207"/>
            <a:ext cx="337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27DA0F5-DB9B-4CD5-BCC8-81FB2CE7CAA4}"/>
                  </a:ext>
                </a:extLst>
              </p:cNvPr>
              <p:cNvSpPr/>
              <p:nvPr/>
            </p:nvSpPr>
            <p:spPr>
              <a:xfrm>
                <a:off x="5166804" y="2895096"/>
                <a:ext cx="1990077" cy="5149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is the change in area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27DA0F5-DB9B-4CD5-BCC8-81FB2CE7C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04" y="2895096"/>
                <a:ext cx="1990077" cy="514904"/>
              </a:xfrm>
              <a:prstGeom prst="rect">
                <a:avLst/>
              </a:prstGeom>
              <a:blipFill>
                <a:blip r:embed="rId3"/>
                <a:stretch>
                  <a:fillRect t="-17241" r="-364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625E16-B9AB-408A-90E7-D2C30EA10BD5}"/>
              </a:ext>
            </a:extLst>
          </p:cNvPr>
          <p:cNvCxnSpPr/>
          <p:nvPr/>
        </p:nvCxnSpPr>
        <p:spPr>
          <a:xfrm>
            <a:off x="4777664" y="4023059"/>
            <a:ext cx="337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EE771FC-D3F9-47C9-BD38-E713A6BF2D9D}"/>
                  </a:ext>
                </a:extLst>
              </p:cNvPr>
              <p:cNvSpPr/>
              <p:nvPr/>
            </p:nvSpPr>
            <p:spPr>
              <a:xfrm>
                <a:off x="5160597" y="3552042"/>
                <a:ext cx="2041865" cy="10727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coefficient of expansion </a:t>
                </a:r>
              </a:p>
              <a:p>
                <a:pPr algn="ctr"/>
                <a:r>
                  <a:rPr lang="en-US" dirty="0"/>
                  <a:t>(18 x 10</a:t>
                </a:r>
                <a:r>
                  <a:rPr lang="en-US" baseline="30000" dirty="0"/>
                  <a:t>-6 </a:t>
                </a:r>
                <a:r>
                  <a:rPr lang="en-US" dirty="0"/>
                  <a:t>in case of glass)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EE771FC-D3F9-47C9-BD38-E713A6BF2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97" y="3552042"/>
                <a:ext cx="2041865" cy="1072722"/>
              </a:xfrm>
              <a:prstGeom prst="rect">
                <a:avLst/>
              </a:prstGeom>
              <a:blipFill>
                <a:blip r:embed="rId4"/>
                <a:stretch>
                  <a:fillRect l="-296" t="-7821" r="-2071" b="-1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C80CD43-BAEA-4E7F-9B71-1A3D1E5A6EEF}"/>
              </a:ext>
            </a:extLst>
          </p:cNvPr>
          <p:cNvCxnSpPr/>
          <p:nvPr/>
        </p:nvCxnSpPr>
        <p:spPr>
          <a:xfrm>
            <a:off x="4788019" y="5125367"/>
            <a:ext cx="337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0F22461-7B7F-4996-B34A-4253D0FAA00E}"/>
                  </a:ext>
                </a:extLst>
              </p:cNvPr>
              <p:cNvSpPr/>
              <p:nvPr/>
            </p:nvSpPr>
            <p:spPr>
              <a:xfrm>
                <a:off x="5151525" y="4744119"/>
                <a:ext cx="2041865" cy="6820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is the change in temperature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0F22461-7B7F-4996-B34A-4253D0FAA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25" y="4744119"/>
                <a:ext cx="2041865" cy="682097"/>
              </a:xfrm>
              <a:prstGeom prst="rect">
                <a:avLst/>
              </a:prstGeom>
              <a:blipFill>
                <a:blip r:embed="rId5"/>
                <a:stretch>
                  <a:fillRect t="-870" r="-2367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6DE2EB-BC61-4BD0-B792-8E7B954FD49B}"/>
              </a:ext>
            </a:extLst>
          </p:cNvPr>
          <p:cNvCxnSpPr/>
          <p:nvPr/>
        </p:nvCxnSpPr>
        <p:spPr>
          <a:xfrm>
            <a:off x="4761385" y="6125593"/>
            <a:ext cx="326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4AF2143-57FE-4189-B2A2-2D3074F1ED47}"/>
              </a:ext>
            </a:extLst>
          </p:cNvPr>
          <p:cNvSpPr/>
          <p:nvPr/>
        </p:nvSpPr>
        <p:spPr>
          <a:xfrm>
            <a:off x="5115016" y="5469615"/>
            <a:ext cx="2114080" cy="826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face would increase by factor of 1.44x10</a:t>
            </a:r>
            <a:r>
              <a:rPr lang="en-US" baseline="30000" dirty="0"/>
              <a:t>-3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29CA3-03F0-4D72-B27D-0C9C8F5F7511}"/>
              </a:ext>
            </a:extLst>
          </p:cNvPr>
          <p:cNvSpPr/>
          <p:nvPr/>
        </p:nvSpPr>
        <p:spPr>
          <a:xfrm>
            <a:off x="8312031" y="2511401"/>
            <a:ext cx="2802812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Expansion led to some cracks in the prototype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715A46-15FD-401A-B19C-03E19DEB6F7E}"/>
              </a:ext>
            </a:extLst>
          </p:cNvPr>
          <p:cNvSpPr txBox="1"/>
          <p:nvPr/>
        </p:nvSpPr>
        <p:spPr>
          <a:xfrm rot="2311998">
            <a:off x="7828005" y="1540052"/>
            <a:ext cx="110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Prototype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365A53-D070-492F-8AEE-AD6421780031}"/>
              </a:ext>
            </a:extLst>
          </p:cNvPr>
          <p:cNvCxnSpPr>
            <a:cxnSpLocks/>
          </p:cNvCxnSpPr>
          <p:nvPr/>
        </p:nvCxnSpPr>
        <p:spPr>
          <a:xfrm>
            <a:off x="9696948" y="3025803"/>
            <a:ext cx="0" cy="153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1398C3E-4A75-4F7B-94C1-405D3BBAD424}"/>
              </a:ext>
            </a:extLst>
          </p:cNvPr>
          <p:cNvSpPr txBox="1"/>
          <p:nvPr/>
        </p:nvSpPr>
        <p:spPr>
          <a:xfrm rot="5400000">
            <a:off x="9174281" y="3610540"/>
            <a:ext cx="153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solved by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D10FF6-5952-4013-A8E6-FA6A2F0D98C9}"/>
              </a:ext>
            </a:extLst>
          </p:cNvPr>
          <p:cNvSpPr/>
          <p:nvPr/>
        </p:nvSpPr>
        <p:spPr>
          <a:xfrm>
            <a:off x="8357612" y="4624764"/>
            <a:ext cx="2802812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Adding holes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C17041B-80D2-4ED8-A989-E633470C16F9}"/>
              </a:ext>
            </a:extLst>
          </p:cNvPr>
          <p:cNvCxnSpPr>
            <a:cxnSpLocks/>
          </p:cNvCxnSpPr>
          <p:nvPr/>
        </p:nvCxnSpPr>
        <p:spPr>
          <a:xfrm>
            <a:off x="9609650" y="5157924"/>
            <a:ext cx="0" cy="31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1DD7DA7-C11F-42FD-9046-2F844609AE64}"/>
              </a:ext>
            </a:extLst>
          </p:cNvPr>
          <p:cNvSpPr txBox="1"/>
          <p:nvPr/>
        </p:nvSpPr>
        <p:spPr>
          <a:xfrm rot="5400000">
            <a:off x="9594491" y="5128617"/>
            <a:ext cx="41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3BAE9D-93A8-4385-B906-2A45EE922849}"/>
              </a:ext>
            </a:extLst>
          </p:cNvPr>
          <p:cNvSpPr/>
          <p:nvPr/>
        </p:nvSpPr>
        <p:spPr>
          <a:xfrm>
            <a:off x="8382859" y="5507106"/>
            <a:ext cx="2802812" cy="51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decrease the temperature difference</a:t>
            </a:r>
          </a:p>
        </p:txBody>
      </p:sp>
    </p:spTree>
    <p:extLst>
      <p:ext uri="{BB962C8B-B14F-4D97-AF65-F5344CB8AC3E}">
        <p14:creationId xmlns:p14="http://schemas.microsoft.com/office/powerpoint/2010/main" val="198543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19AF10-3B32-4378-BA4E-E059B00B2182}"/>
              </a:ext>
            </a:extLst>
          </p:cNvPr>
          <p:cNvSpPr/>
          <p:nvPr/>
        </p:nvSpPr>
        <p:spPr>
          <a:xfrm>
            <a:off x="701337" y="3045040"/>
            <a:ext cx="3124940" cy="97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Glass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44C6C0-1D69-4579-9CF8-BB668BAB569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826277" y="3533312"/>
            <a:ext cx="772356" cy="62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555583-7362-4F5A-B486-AA605B204AE7}"/>
              </a:ext>
            </a:extLst>
          </p:cNvPr>
          <p:cNvCxnSpPr>
            <a:cxnSpLocks/>
          </p:cNvCxnSpPr>
          <p:nvPr/>
        </p:nvCxnSpPr>
        <p:spPr>
          <a:xfrm>
            <a:off x="4598633" y="1384917"/>
            <a:ext cx="0" cy="3799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F2DB8C-E9CD-4506-AA3D-A7147689C773}"/>
              </a:ext>
            </a:extLst>
          </p:cNvPr>
          <p:cNvCxnSpPr/>
          <p:nvPr/>
        </p:nvCxnSpPr>
        <p:spPr>
          <a:xfrm>
            <a:off x="4598633" y="5220070"/>
            <a:ext cx="603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F49D04-5039-4780-B55B-FD1489921BCF}"/>
              </a:ext>
            </a:extLst>
          </p:cNvPr>
          <p:cNvCxnSpPr>
            <a:cxnSpLocks/>
          </p:cNvCxnSpPr>
          <p:nvPr/>
        </p:nvCxnSpPr>
        <p:spPr>
          <a:xfrm>
            <a:off x="4598633" y="1384917"/>
            <a:ext cx="603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9A14F-87C1-4ADB-BF98-D766F921E3AE}"/>
              </a:ext>
            </a:extLst>
          </p:cNvPr>
          <p:cNvSpPr/>
          <p:nvPr/>
        </p:nvSpPr>
        <p:spPr>
          <a:xfrm>
            <a:off x="5202315" y="967666"/>
            <a:ext cx="3897294" cy="86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Inert substance that does not react with water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5E201D-1400-4947-AEB9-522D2BA14D25}"/>
              </a:ext>
            </a:extLst>
          </p:cNvPr>
          <p:cNvCxnSpPr>
            <a:stCxn id="15" idx="3"/>
          </p:cNvCxnSpPr>
          <p:nvPr/>
        </p:nvCxnSpPr>
        <p:spPr>
          <a:xfrm flipV="1">
            <a:off x="9099609" y="1384917"/>
            <a:ext cx="665828" cy="1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F4D5F3E-5B3E-42B6-AB80-85016276FC6B}"/>
              </a:ext>
            </a:extLst>
          </p:cNvPr>
          <p:cNvSpPr/>
          <p:nvPr/>
        </p:nvSpPr>
        <p:spPr>
          <a:xfrm>
            <a:off x="9765437" y="967666"/>
            <a:ext cx="1704513" cy="86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best available choice for health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6ACC1C-3982-403C-8115-9FB2439D9365}"/>
              </a:ext>
            </a:extLst>
          </p:cNvPr>
          <p:cNvSpPr/>
          <p:nvPr/>
        </p:nvSpPr>
        <p:spPr>
          <a:xfrm>
            <a:off x="5202315" y="4785097"/>
            <a:ext cx="3897294" cy="86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Relatively Low coefficient of expansion (9 x 10</a:t>
            </a:r>
            <a:r>
              <a:rPr lang="en-US" baseline="30000" dirty="0"/>
              <a:t>-6</a:t>
            </a:r>
            <a:r>
              <a:rPr lang="en-US" dirty="0"/>
              <a:t>)</a:t>
            </a:r>
          </a:p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4444E6-794D-42B4-98BB-B0CFCD975288}"/>
              </a:ext>
            </a:extLst>
          </p:cNvPr>
          <p:cNvCxnSpPr>
            <a:stCxn id="19" idx="3"/>
          </p:cNvCxnSpPr>
          <p:nvPr/>
        </p:nvCxnSpPr>
        <p:spPr>
          <a:xfrm flipV="1">
            <a:off x="9099609" y="5202348"/>
            <a:ext cx="665828" cy="1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D844117-D5B4-4811-A263-AA27C8B1F318}"/>
              </a:ext>
            </a:extLst>
          </p:cNvPr>
          <p:cNvSpPr/>
          <p:nvPr/>
        </p:nvSpPr>
        <p:spPr>
          <a:xfrm>
            <a:off x="9765437" y="4651881"/>
            <a:ext cx="1704513" cy="113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 high temperatures under some </a:t>
            </a:r>
            <a:r>
              <a:rPr lang="en-US" dirty="0" err="1"/>
              <a:t>adjustements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4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A26547-1080-431B-9076-FF969DE3EC29}"/>
              </a:ext>
            </a:extLst>
          </p:cNvPr>
          <p:cNvSpPr/>
          <p:nvPr/>
        </p:nvSpPr>
        <p:spPr>
          <a:xfrm>
            <a:off x="4551285" y="1015185"/>
            <a:ext cx="2618913" cy="129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Cohesion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2AA0E1-E3EE-4B43-861E-2F1643068811}"/>
              </a:ext>
            </a:extLst>
          </p:cNvPr>
          <p:cNvSpPr/>
          <p:nvPr/>
        </p:nvSpPr>
        <p:spPr>
          <a:xfrm>
            <a:off x="7170198" y="1015184"/>
            <a:ext cx="2618913" cy="12961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Adhesion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2BA6E-ACF3-4872-A0CA-8384850F47A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moves on the roof of the prototype due to Cohesion and Adhesion.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831F21-B50F-4101-A5A7-791EECDB135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860742" y="2311324"/>
            <a:ext cx="0" cy="4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3A50AE4-F365-4D41-9AC0-1B21A775963B}"/>
              </a:ext>
            </a:extLst>
          </p:cNvPr>
          <p:cNvSpPr/>
          <p:nvPr/>
        </p:nvSpPr>
        <p:spPr>
          <a:xfrm>
            <a:off x="4893085" y="2728575"/>
            <a:ext cx="2138017" cy="129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Attraction between water molecules and each other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4F6537-E0EB-4BE1-B009-ECBFF2D9425A}"/>
              </a:ext>
            </a:extLst>
          </p:cNvPr>
          <p:cNvCxnSpPr>
            <a:cxnSpLocks/>
          </p:cNvCxnSpPr>
          <p:nvPr/>
        </p:nvCxnSpPr>
        <p:spPr>
          <a:xfrm>
            <a:off x="8479659" y="2288220"/>
            <a:ext cx="0" cy="4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8FE3C63-F63C-4F2F-A203-76DA558E5082}"/>
              </a:ext>
            </a:extLst>
          </p:cNvPr>
          <p:cNvSpPr/>
          <p:nvPr/>
        </p:nvSpPr>
        <p:spPr>
          <a:xfrm>
            <a:off x="7512002" y="2705471"/>
            <a:ext cx="2138018" cy="12961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Attraction between water molecules and other substances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86122A-E2C5-45CC-B27C-4B69B6715498}"/>
              </a:ext>
            </a:extLst>
          </p:cNvPr>
          <p:cNvCxnSpPr>
            <a:cxnSpLocks/>
          </p:cNvCxnSpPr>
          <p:nvPr/>
        </p:nvCxnSpPr>
        <p:spPr>
          <a:xfrm>
            <a:off x="5860743" y="4024714"/>
            <a:ext cx="0" cy="4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FAA18-E60D-40C5-B36D-F4CA6D2559E6}"/>
              </a:ext>
            </a:extLst>
          </p:cNvPr>
          <p:cNvSpPr/>
          <p:nvPr/>
        </p:nvSpPr>
        <p:spPr>
          <a:xfrm>
            <a:off x="4893086" y="4441965"/>
            <a:ext cx="2138015" cy="129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droplets move down as a whole grabbing each other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093FE7-6DE2-4FC3-8713-D25D5CE5C2CD}"/>
              </a:ext>
            </a:extLst>
          </p:cNvPr>
          <p:cNvCxnSpPr>
            <a:cxnSpLocks/>
          </p:cNvCxnSpPr>
          <p:nvPr/>
        </p:nvCxnSpPr>
        <p:spPr>
          <a:xfrm>
            <a:off x="8479660" y="4001610"/>
            <a:ext cx="0" cy="4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60FB3-7A38-4B75-ACD5-A6B58942784F}"/>
              </a:ext>
            </a:extLst>
          </p:cNvPr>
          <p:cNvSpPr/>
          <p:nvPr/>
        </p:nvSpPr>
        <p:spPr>
          <a:xfrm>
            <a:off x="7512003" y="4418861"/>
            <a:ext cx="2138019" cy="12961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droplets move down without falling away from the roof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0F6E40-1A86-4AF7-AD63-59095182411A}"/>
              </a:ext>
            </a:extLst>
          </p:cNvPr>
          <p:cNvSpPr/>
          <p:nvPr/>
        </p:nvSpPr>
        <p:spPr>
          <a:xfrm>
            <a:off x="1074198" y="2496845"/>
            <a:ext cx="2769833" cy="9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GEO LO</a:t>
            </a:r>
          </a:p>
        </p:txBody>
      </p:sp>
    </p:spTree>
    <p:extLst>
      <p:ext uri="{BB962C8B-B14F-4D97-AF65-F5344CB8AC3E}">
        <p14:creationId xmlns:p14="http://schemas.microsoft.com/office/powerpoint/2010/main" val="623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0049CC-6466-4ADB-B808-21C5F907BFDE}"/>
              </a:ext>
            </a:extLst>
          </p:cNvPr>
          <p:cNvSpPr/>
          <p:nvPr/>
        </p:nvSpPr>
        <p:spPr>
          <a:xfrm>
            <a:off x="3710866" y="142043"/>
            <a:ext cx="4634144" cy="79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Quality Parameters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496C4A-759A-49D4-BC99-9BF5BC4E6D75}"/>
              </a:ext>
            </a:extLst>
          </p:cNvPr>
          <p:cNvCxnSpPr>
            <a:stCxn id="2" idx="2"/>
          </p:cNvCxnSpPr>
          <p:nvPr/>
        </p:nvCxnSpPr>
        <p:spPr>
          <a:xfrm flipH="1">
            <a:off x="4358936" y="932155"/>
            <a:ext cx="1669002" cy="506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E01FC4-6664-438A-9623-E141E72200F2}"/>
              </a:ext>
            </a:extLst>
          </p:cNvPr>
          <p:cNvCxnSpPr>
            <a:stCxn id="2" idx="2"/>
          </p:cNvCxnSpPr>
          <p:nvPr/>
        </p:nvCxnSpPr>
        <p:spPr>
          <a:xfrm>
            <a:off x="6027938" y="932155"/>
            <a:ext cx="1819922" cy="506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19C619-BFE6-440F-946B-67E86CCF7885}"/>
              </a:ext>
            </a:extLst>
          </p:cNvPr>
          <p:cNvSpPr/>
          <p:nvPr/>
        </p:nvSpPr>
        <p:spPr>
          <a:xfrm>
            <a:off x="3080552" y="1549155"/>
            <a:ext cx="2334828" cy="79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D390E-6D20-414A-B4EB-E1D5EA948F9A}"/>
              </a:ext>
            </a:extLst>
          </p:cNvPr>
          <p:cNvSpPr/>
          <p:nvPr/>
        </p:nvSpPr>
        <p:spPr>
          <a:xfrm>
            <a:off x="6776622" y="1549155"/>
            <a:ext cx="2334828" cy="79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EC9BFC-593F-4D18-B8B7-B49E739CEF9E}"/>
              </a:ext>
            </a:extLst>
          </p:cNvPr>
          <p:cNvCxnSpPr>
            <a:stCxn id="7" idx="2"/>
          </p:cNvCxnSpPr>
          <p:nvPr/>
        </p:nvCxnSpPr>
        <p:spPr>
          <a:xfrm>
            <a:off x="4247966" y="2339267"/>
            <a:ext cx="0" cy="30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9053854-853A-4A8A-9416-3B6F063716D7}"/>
              </a:ext>
            </a:extLst>
          </p:cNvPr>
          <p:cNvSpPr/>
          <p:nvPr/>
        </p:nvSpPr>
        <p:spPr>
          <a:xfrm>
            <a:off x="3080552" y="2645546"/>
            <a:ext cx="2334823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of total dissolved solids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EECFC5-C803-4AE1-BEE2-D4EF63CF2853}"/>
              </a:ext>
            </a:extLst>
          </p:cNvPr>
          <p:cNvCxnSpPr/>
          <p:nvPr/>
        </p:nvCxnSpPr>
        <p:spPr>
          <a:xfrm>
            <a:off x="8006176" y="2348147"/>
            <a:ext cx="0" cy="30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6E8F19E-318E-45C1-B165-721EA32A3A68}"/>
              </a:ext>
            </a:extLst>
          </p:cNvPr>
          <p:cNvSpPr/>
          <p:nvPr/>
        </p:nvSpPr>
        <p:spPr>
          <a:xfrm>
            <a:off x="6838762" y="2654426"/>
            <a:ext cx="2334823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 of the acidity or basicity of water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D09915-276E-4634-A17B-D60A7175C79B}"/>
              </a:ext>
            </a:extLst>
          </p:cNvPr>
          <p:cNvCxnSpPr/>
          <p:nvPr/>
        </p:nvCxnSpPr>
        <p:spPr>
          <a:xfrm>
            <a:off x="4247966" y="3249227"/>
            <a:ext cx="0" cy="30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98950D8-8F1D-41AA-ACDD-A70F921C37E9}"/>
              </a:ext>
            </a:extLst>
          </p:cNvPr>
          <p:cNvSpPr/>
          <p:nvPr/>
        </p:nvSpPr>
        <p:spPr>
          <a:xfrm>
            <a:off x="3080552" y="3555506"/>
            <a:ext cx="2334823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a TDS meter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3B7043-42B5-4803-A916-389D23372FD5}"/>
              </a:ext>
            </a:extLst>
          </p:cNvPr>
          <p:cNvCxnSpPr/>
          <p:nvPr/>
        </p:nvCxnSpPr>
        <p:spPr>
          <a:xfrm>
            <a:off x="4247966" y="4212455"/>
            <a:ext cx="0" cy="30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965BF78-999B-4C5B-ACDD-C3822A4658A1}"/>
              </a:ext>
            </a:extLst>
          </p:cNvPr>
          <p:cNvSpPr/>
          <p:nvPr/>
        </p:nvSpPr>
        <p:spPr>
          <a:xfrm>
            <a:off x="3080552" y="4518734"/>
            <a:ext cx="2334823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Makes use of electrical conductivity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0D2A0A-3602-46E6-B0EC-8F4C07104904}"/>
              </a:ext>
            </a:extLst>
          </p:cNvPr>
          <p:cNvCxnSpPr/>
          <p:nvPr/>
        </p:nvCxnSpPr>
        <p:spPr>
          <a:xfrm>
            <a:off x="8006178" y="3249227"/>
            <a:ext cx="0" cy="30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7C967FE-BECE-4AEE-BCA6-9FB74C16E7A9}"/>
              </a:ext>
            </a:extLst>
          </p:cNvPr>
          <p:cNvSpPr/>
          <p:nvPr/>
        </p:nvSpPr>
        <p:spPr>
          <a:xfrm>
            <a:off x="6838764" y="3555506"/>
            <a:ext cx="2334823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a pH meter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BD1F2E-41C9-4772-9D1A-89284638220B}"/>
              </a:ext>
            </a:extLst>
          </p:cNvPr>
          <p:cNvCxnSpPr/>
          <p:nvPr/>
        </p:nvCxnSpPr>
        <p:spPr>
          <a:xfrm>
            <a:off x="8006178" y="4212455"/>
            <a:ext cx="0" cy="30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46D37E1-E4A2-4A66-B301-C18704A2E148}"/>
              </a:ext>
            </a:extLst>
          </p:cNvPr>
          <p:cNvSpPr/>
          <p:nvPr/>
        </p:nvSpPr>
        <p:spPr>
          <a:xfrm>
            <a:off x="6838764" y="4518734"/>
            <a:ext cx="2334823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Difference in H</a:t>
            </a:r>
            <a:r>
              <a:rPr lang="en-US" baseline="30000" dirty="0"/>
              <a:t>+ </a:t>
            </a:r>
            <a:r>
              <a:rPr lang="en-US" dirty="0"/>
              <a:t>percentage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C09387-32A7-477E-88EC-A2FE1A208E19}"/>
              </a:ext>
            </a:extLst>
          </p:cNvPr>
          <p:cNvSpPr/>
          <p:nvPr/>
        </p:nvSpPr>
        <p:spPr>
          <a:xfrm>
            <a:off x="1047564" y="5743853"/>
            <a:ext cx="2405849" cy="58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 scale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D08D6B-E0B6-4F95-BFD7-CDD51E8439D1}"/>
              </a:ext>
            </a:extLst>
          </p:cNvPr>
          <p:cNvCxnSpPr>
            <a:stCxn id="22" idx="3"/>
          </p:cNvCxnSpPr>
          <p:nvPr/>
        </p:nvCxnSpPr>
        <p:spPr>
          <a:xfrm>
            <a:off x="3453413" y="6036816"/>
            <a:ext cx="1056442" cy="1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979EC5D-CFE4-40CE-8F19-1B1784DD7B5C}"/>
              </a:ext>
            </a:extLst>
          </p:cNvPr>
          <p:cNvSpPr/>
          <p:nvPr/>
        </p:nvSpPr>
        <p:spPr>
          <a:xfrm>
            <a:off x="4509855" y="5761608"/>
            <a:ext cx="985422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&lt;7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354DB5-39F2-468E-8F81-AB044AC21B1F}"/>
              </a:ext>
            </a:extLst>
          </p:cNvPr>
          <p:cNvCxnSpPr>
            <a:cxnSpLocks/>
          </p:cNvCxnSpPr>
          <p:nvPr/>
        </p:nvCxnSpPr>
        <p:spPr>
          <a:xfrm>
            <a:off x="5495277" y="6036816"/>
            <a:ext cx="1056442" cy="1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0662BFF-9E84-42B2-A3D2-4BB7071B9244}"/>
              </a:ext>
            </a:extLst>
          </p:cNvPr>
          <p:cNvSpPr/>
          <p:nvPr/>
        </p:nvSpPr>
        <p:spPr>
          <a:xfrm>
            <a:off x="6551719" y="5761608"/>
            <a:ext cx="985422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=7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37336C-3542-4118-86AA-D257D0B0C2B7}"/>
              </a:ext>
            </a:extLst>
          </p:cNvPr>
          <p:cNvCxnSpPr>
            <a:cxnSpLocks/>
          </p:cNvCxnSpPr>
          <p:nvPr/>
        </p:nvCxnSpPr>
        <p:spPr>
          <a:xfrm>
            <a:off x="7537141" y="6010183"/>
            <a:ext cx="1056442" cy="1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39C3489-1635-4F61-A61F-54F8FD74C5F1}"/>
              </a:ext>
            </a:extLst>
          </p:cNvPr>
          <p:cNvSpPr/>
          <p:nvPr/>
        </p:nvSpPr>
        <p:spPr>
          <a:xfrm>
            <a:off x="8593583" y="5734975"/>
            <a:ext cx="985422" cy="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AD99A2-0E46-4B95-B8BE-3CD1AF7E189D}"/>
              </a:ext>
            </a:extLst>
          </p:cNvPr>
          <p:cNvSpPr txBox="1"/>
          <p:nvPr/>
        </p:nvSpPr>
        <p:spPr>
          <a:xfrm>
            <a:off x="4638582" y="5392276"/>
            <a:ext cx="85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Acidic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17ED48-6F5F-45D6-B564-787AF05ADB7D}"/>
              </a:ext>
            </a:extLst>
          </p:cNvPr>
          <p:cNvSpPr txBox="1"/>
          <p:nvPr/>
        </p:nvSpPr>
        <p:spPr>
          <a:xfrm>
            <a:off x="6615343" y="5392276"/>
            <a:ext cx="105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93A126-08FA-444E-9DCA-2C6CAA07E280}"/>
              </a:ext>
            </a:extLst>
          </p:cNvPr>
          <p:cNvSpPr txBox="1"/>
          <p:nvPr/>
        </p:nvSpPr>
        <p:spPr>
          <a:xfrm>
            <a:off x="8722310" y="5367408"/>
            <a:ext cx="85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D5FDCC-C2CB-4F7D-8D3B-F532F7D1047B}"/>
              </a:ext>
            </a:extLst>
          </p:cNvPr>
          <p:cNvSpPr/>
          <p:nvPr/>
        </p:nvSpPr>
        <p:spPr>
          <a:xfrm>
            <a:off x="0" y="0"/>
            <a:ext cx="2769833" cy="932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&amp; 3</a:t>
            </a:r>
            <a:r>
              <a:rPr lang="en-US" baseline="30000"/>
              <a:t>rd</a:t>
            </a:r>
            <a:r>
              <a:rPr lang="en-US"/>
              <a:t> </a:t>
            </a:r>
            <a:r>
              <a:rPr lang="en-US" dirty="0"/>
              <a:t>Chem LO</a:t>
            </a:r>
          </a:p>
        </p:txBody>
      </p:sp>
    </p:spTree>
    <p:extLst>
      <p:ext uri="{BB962C8B-B14F-4D97-AF65-F5344CB8AC3E}">
        <p14:creationId xmlns:p14="http://schemas.microsoft.com/office/powerpoint/2010/main" val="47811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8017A-253B-4DCC-A412-6900FB8177F2}"/>
              </a:ext>
            </a:extLst>
          </p:cNvPr>
          <p:cNvSpPr txBox="1"/>
          <p:nvPr/>
        </p:nvSpPr>
        <p:spPr>
          <a:xfrm>
            <a:off x="0" y="45276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chemeClr val="accent1">
                    <a:lumMod val="50000"/>
                  </a:schemeClr>
                </a:solidFill>
              </a:rPr>
              <a:t>Recommendation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A68DC4-FC6A-4D1B-A0C7-7D940B4B4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859" y="2992143"/>
            <a:ext cx="3327832" cy="23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8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D6604-6F48-409A-8C80-B88F2B31E804}"/>
              </a:ext>
            </a:extLst>
          </p:cNvPr>
          <p:cNvSpPr/>
          <p:nvPr/>
        </p:nvSpPr>
        <p:spPr>
          <a:xfrm>
            <a:off x="4429959" y="159798"/>
            <a:ext cx="3462292" cy="57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4FC921-3434-49DA-8F43-D145F85B5EDE}"/>
              </a:ext>
            </a:extLst>
          </p:cNvPr>
          <p:cNvCxnSpPr>
            <a:stCxn id="2" idx="2"/>
          </p:cNvCxnSpPr>
          <p:nvPr/>
        </p:nvCxnSpPr>
        <p:spPr>
          <a:xfrm flipH="1">
            <a:off x="3826276" y="736847"/>
            <a:ext cx="2334829" cy="45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7F0B90-CAFB-43EF-AFF2-1581DFBF59E8}"/>
              </a:ext>
            </a:extLst>
          </p:cNvPr>
          <p:cNvCxnSpPr>
            <a:stCxn id="2" idx="2"/>
          </p:cNvCxnSpPr>
          <p:nvPr/>
        </p:nvCxnSpPr>
        <p:spPr>
          <a:xfrm>
            <a:off x="6161105" y="736847"/>
            <a:ext cx="2840852" cy="45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2195E43-5EF5-49D5-9CE0-061EEB2AD9B1}"/>
              </a:ext>
            </a:extLst>
          </p:cNvPr>
          <p:cNvSpPr/>
          <p:nvPr/>
        </p:nvSpPr>
        <p:spPr>
          <a:xfrm>
            <a:off x="1970844" y="1216238"/>
            <a:ext cx="2459115" cy="55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Real-life Application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4B906-4F91-46A7-9C44-539AE476A6CC}"/>
              </a:ext>
            </a:extLst>
          </p:cNvPr>
          <p:cNvSpPr/>
          <p:nvPr/>
        </p:nvSpPr>
        <p:spPr>
          <a:xfrm>
            <a:off x="7892251" y="1216238"/>
            <a:ext cx="2459115" cy="55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D306B2-4CAC-429E-8BF6-4F342D21DC7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121809" y="1766657"/>
            <a:ext cx="0" cy="65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20A67D7-9EBD-47FB-99FB-8BEA1D55DDD0}"/>
              </a:ext>
            </a:extLst>
          </p:cNvPr>
          <p:cNvSpPr/>
          <p:nvPr/>
        </p:nvSpPr>
        <p:spPr>
          <a:xfrm>
            <a:off x="8318375" y="2423597"/>
            <a:ext cx="1784409" cy="55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Mediterranean sea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DBC4F1-4A69-4A8C-9857-DB7EC1598E5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210580" y="2974016"/>
            <a:ext cx="0" cy="1007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231779-37C7-4B2C-BD83-30A0213AAA95}"/>
              </a:ext>
            </a:extLst>
          </p:cNvPr>
          <p:cNvSpPr txBox="1"/>
          <p:nvPr/>
        </p:nvSpPr>
        <p:spPr>
          <a:xfrm rot="5400000">
            <a:off x="9155094" y="3295374"/>
            <a:ext cx="100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F625EA-EE9C-4FF8-8BFB-C534FDFD5D8E}"/>
              </a:ext>
            </a:extLst>
          </p:cNvPr>
          <p:cNvSpPr/>
          <p:nvPr/>
        </p:nvSpPr>
        <p:spPr>
          <a:xfrm>
            <a:off x="7892251" y="3977189"/>
            <a:ext cx="2849727" cy="66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 Sea is one of the saltiest seas in </a:t>
            </a:r>
            <a:r>
              <a:rPr lang="en-US"/>
              <a:t>the world 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AF7EFC-BEA9-4310-9050-5A39BF920A22}"/>
              </a:ext>
            </a:extLst>
          </p:cNvPr>
          <p:cNvCxnSpPr>
            <a:cxnSpLocks/>
          </p:cNvCxnSpPr>
          <p:nvPr/>
        </p:nvCxnSpPr>
        <p:spPr>
          <a:xfrm>
            <a:off x="9210580" y="4643015"/>
            <a:ext cx="0" cy="34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888ED-B437-4E93-9C91-A45E766AF9BB}"/>
              </a:ext>
            </a:extLst>
          </p:cNvPr>
          <p:cNvSpPr/>
          <p:nvPr/>
        </p:nvSpPr>
        <p:spPr>
          <a:xfrm>
            <a:off x="8717871" y="4989243"/>
            <a:ext cx="1087952" cy="435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41 ppm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1295AA-655C-4945-8A52-5E6D4F9341C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88272" y="1491448"/>
            <a:ext cx="14825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3D2456-0FBB-40C6-A50D-94B2F9183862}"/>
              </a:ext>
            </a:extLst>
          </p:cNvPr>
          <p:cNvCxnSpPr>
            <a:cxnSpLocks/>
          </p:cNvCxnSpPr>
          <p:nvPr/>
        </p:nvCxnSpPr>
        <p:spPr>
          <a:xfrm>
            <a:off x="488272" y="1491448"/>
            <a:ext cx="0" cy="446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D15391-17B6-4F01-8E66-0E9C51C38CF1}"/>
              </a:ext>
            </a:extLst>
          </p:cNvPr>
          <p:cNvCxnSpPr/>
          <p:nvPr/>
        </p:nvCxnSpPr>
        <p:spPr>
          <a:xfrm>
            <a:off x="488272" y="2352583"/>
            <a:ext cx="852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A4E87C9-598E-4986-A9B3-F8E325177124}"/>
              </a:ext>
            </a:extLst>
          </p:cNvPr>
          <p:cNvSpPr/>
          <p:nvPr/>
        </p:nvSpPr>
        <p:spPr>
          <a:xfrm>
            <a:off x="1340526" y="2024109"/>
            <a:ext cx="5885893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Cultivating 100 square meters of oranges (which are suitable for our water quality measurements)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3E0BBE7-0445-4783-BFEA-31C01B066FDE}"/>
              </a:ext>
            </a:extLst>
          </p:cNvPr>
          <p:cNvCxnSpPr/>
          <p:nvPr/>
        </p:nvCxnSpPr>
        <p:spPr>
          <a:xfrm>
            <a:off x="488272" y="3826276"/>
            <a:ext cx="852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47F9572-42B6-4BBD-9872-38B99649C032}"/>
              </a:ext>
            </a:extLst>
          </p:cNvPr>
          <p:cNvSpPr/>
          <p:nvPr/>
        </p:nvSpPr>
        <p:spPr>
          <a:xfrm>
            <a:off x="1340526" y="3497802"/>
            <a:ext cx="5885893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According to calculations, 63 Liters should be generated per hour.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4823E5-889A-4990-BB2D-F499B58B79D6}"/>
              </a:ext>
            </a:extLst>
          </p:cNvPr>
          <p:cNvCxnSpPr/>
          <p:nvPr/>
        </p:nvCxnSpPr>
        <p:spPr>
          <a:xfrm>
            <a:off x="489749" y="5186039"/>
            <a:ext cx="852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1BEDF-698D-445B-955C-398352D6760B}"/>
              </a:ext>
            </a:extLst>
          </p:cNvPr>
          <p:cNvSpPr/>
          <p:nvPr/>
        </p:nvSpPr>
        <p:spPr>
          <a:xfrm>
            <a:off x="1342003" y="4857565"/>
            <a:ext cx="5885893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Since the project produces 1.76L each hour, the project should be generated 35.8 times.</a:t>
            </a:r>
          </a:p>
        </p:txBody>
      </p:sp>
    </p:spTree>
    <p:extLst>
      <p:ext uri="{BB962C8B-B14F-4D97-AF65-F5344CB8AC3E}">
        <p14:creationId xmlns:p14="http://schemas.microsoft.com/office/powerpoint/2010/main" val="1050712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5E568-8724-47E9-8896-B7F81BEA78F8}"/>
              </a:ext>
            </a:extLst>
          </p:cNvPr>
          <p:cNvSpPr/>
          <p:nvPr/>
        </p:nvSpPr>
        <p:spPr>
          <a:xfrm>
            <a:off x="266332" y="301841"/>
            <a:ext cx="3266981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Pyrex Glass (borosilicate glass)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40CBE-30DA-4B8A-8AD1-A9E54F6AA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346" y="328474"/>
            <a:ext cx="2879322" cy="28793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7DB735-0ED4-4874-8BBE-FC39BFA15159}"/>
              </a:ext>
            </a:extLst>
          </p:cNvPr>
          <p:cNvCxnSpPr/>
          <p:nvPr/>
        </p:nvCxnSpPr>
        <p:spPr>
          <a:xfrm>
            <a:off x="0" y="3429000"/>
            <a:ext cx="12268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31675EF-2F1B-4A96-B94A-06E5FA521771}"/>
              </a:ext>
            </a:extLst>
          </p:cNvPr>
          <p:cNvSpPr/>
          <p:nvPr/>
        </p:nvSpPr>
        <p:spPr>
          <a:xfrm>
            <a:off x="266331" y="3603248"/>
            <a:ext cx="3045039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Trace Minerals Drops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751991-811A-4354-BAC4-E859C6F463F8}"/>
              </a:ext>
            </a:extLst>
          </p:cNvPr>
          <p:cNvSpPr/>
          <p:nvPr/>
        </p:nvSpPr>
        <p:spPr>
          <a:xfrm>
            <a:off x="4656339" y="301840"/>
            <a:ext cx="3266981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Glass (Standard 6mm glass)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248F7A-B80D-4517-9164-F2C2DFCCF0D1}"/>
              </a:ext>
            </a:extLst>
          </p:cNvPr>
          <p:cNvCxnSpPr>
            <a:stCxn id="2" idx="2"/>
          </p:cNvCxnSpPr>
          <p:nvPr/>
        </p:nvCxnSpPr>
        <p:spPr>
          <a:xfrm flipH="1">
            <a:off x="1899822" y="807868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48FC349-F3FD-4DD0-91C9-9A67400A5D43}"/>
              </a:ext>
            </a:extLst>
          </p:cNvPr>
          <p:cNvSpPr/>
          <p:nvPr/>
        </p:nvSpPr>
        <p:spPr>
          <a:xfrm>
            <a:off x="843379" y="1155218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x 10</a:t>
            </a:r>
            <a:r>
              <a:rPr lang="en-US" baseline="30000" dirty="0"/>
              <a:t>-6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C80B3A-CFD5-40F8-8AE4-9B82F60B2A6B}"/>
              </a:ext>
            </a:extLst>
          </p:cNvPr>
          <p:cNvCxnSpPr/>
          <p:nvPr/>
        </p:nvCxnSpPr>
        <p:spPr>
          <a:xfrm flipH="1">
            <a:off x="6254319" y="807867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ED068-E221-4CFE-989B-36B7779E0C36}"/>
              </a:ext>
            </a:extLst>
          </p:cNvPr>
          <p:cNvSpPr/>
          <p:nvPr/>
        </p:nvSpPr>
        <p:spPr>
          <a:xfrm>
            <a:off x="5197876" y="1155217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 x 10</a:t>
            </a:r>
            <a:r>
              <a:rPr lang="en-US" baseline="30000" dirty="0"/>
              <a:t>-6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F00693-F61C-4621-A9FD-24C4DFBE765B}"/>
              </a:ext>
            </a:extLst>
          </p:cNvPr>
          <p:cNvCxnSpPr/>
          <p:nvPr/>
        </p:nvCxnSpPr>
        <p:spPr>
          <a:xfrm flipH="1">
            <a:off x="1864312" y="1771084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DA184-5E53-4032-81BC-FF8943D43735}"/>
              </a:ext>
            </a:extLst>
          </p:cNvPr>
          <p:cNvSpPr/>
          <p:nvPr/>
        </p:nvSpPr>
        <p:spPr>
          <a:xfrm>
            <a:off x="807869" y="2118434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expansion and damage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5E37E4-98FE-4828-B717-8BDE3137FBE4}"/>
              </a:ext>
            </a:extLst>
          </p:cNvPr>
          <p:cNvCxnSpPr/>
          <p:nvPr/>
        </p:nvCxnSpPr>
        <p:spPr>
          <a:xfrm flipH="1">
            <a:off x="6218809" y="1743193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71DBC79-9651-48CF-BC88-EDCDA091215E}"/>
              </a:ext>
            </a:extLst>
          </p:cNvPr>
          <p:cNvSpPr/>
          <p:nvPr/>
        </p:nvSpPr>
        <p:spPr>
          <a:xfrm>
            <a:off x="5162366" y="2090543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expansion and damage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0DFD74-4FEF-4EA1-9B12-2980AF810CA7}"/>
              </a:ext>
            </a:extLst>
          </p:cNvPr>
          <p:cNvCxnSpPr/>
          <p:nvPr/>
        </p:nvCxnSpPr>
        <p:spPr>
          <a:xfrm flipH="1">
            <a:off x="1679359" y="4094097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4B3B84A-7D1E-4E4E-B6A7-C94C41C2809B}"/>
              </a:ext>
            </a:extLst>
          </p:cNvPr>
          <p:cNvSpPr/>
          <p:nvPr/>
        </p:nvSpPr>
        <p:spPr>
          <a:xfrm>
            <a:off x="622916" y="4441447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Minerals Percentage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371D60-2F80-499D-9BB7-245B6EC73F27}"/>
              </a:ext>
            </a:extLst>
          </p:cNvPr>
          <p:cNvCxnSpPr/>
          <p:nvPr/>
        </p:nvCxnSpPr>
        <p:spPr>
          <a:xfrm flipH="1">
            <a:off x="1679359" y="5059140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087A0AE-4AF0-4850-B7B3-DBBA2EF2794C}"/>
              </a:ext>
            </a:extLst>
          </p:cNvPr>
          <p:cNvSpPr/>
          <p:nvPr/>
        </p:nvSpPr>
        <p:spPr>
          <a:xfrm>
            <a:off x="622916" y="5369858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NaCl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17D209-B8A1-4D6A-9EA2-4D6E44A376B3}"/>
              </a:ext>
            </a:extLst>
          </p:cNvPr>
          <p:cNvSpPr/>
          <p:nvPr/>
        </p:nvSpPr>
        <p:spPr>
          <a:xfrm>
            <a:off x="4724398" y="3650205"/>
            <a:ext cx="3045039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Himalayan Salt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6AC6BA-A424-456D-A555-CF45A2C578E3}"/>
              </a:ext>
            </a:extLst>
          </p:cNvPr>
          <p:cNvCxnSpPr/>
          <p:nvPr/>
        </p:nvCxnSpPr>
        <p:spPr>
          <a:xfrm flipH="1">
            <a:off x="6137426" y="4141054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035A1C5-E12F-4D20-AB96-B6754413B44E}"/>
              </a:ext>
            </a:extLst>
          </p:cNvPr>
          <p:cNvSpPr/>
          <p:nvPr/>
        </p:nvSpPr>
        <p:spPr>
          <a:xfrm>
            <a:off x="5080983" y="4488404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Minerals Percentage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E36501-6AE7-4F4D-AE2E-B450B43FCF9F}"/>
              </a:ext>
            </a:extLst>
          </p:cNvPr>
          <p:cNvCxnSpPr/>
          <p:nvPr/>
        </p:nvCxnSpPr>
        <p:spPr>
          <a:xfrm flipH="1">
            <a:off x="6137426" y="5106097"/>
            <a:ext cx="1" cy="310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6F7DAC7-34E5-457C-9924-D1948B553CB5}"/>
              </a:ext>
            </a:extLst>
          </p:cNvPr>
          <p:cNvSpPr/>
          <p:nvPr/>
        </p:nvSpPr>
        <p:spPr>
          <a:xfrm>
            <a:off x="5080983" y="5416815"/>
            <a:ext cx="2183906" cy="63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NaCl</a:t>
            </a:r>
          </a:p>
        </p:txBody>
      </p:sp>
    </p:spTree>
    <p:extLst>
      <p:ext uri="{BB962C8B-B14F-4D97-AF65-F5344CB8AC3E}">
        <p14:creationId xmlns:p14="http://schemas.microsoft.com/office/powerpoint/2010/main" val="157188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2B51DB-B9ED-441A-A420-71C56580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70" y="581483"/>
            <a:ext cx="7504584" cy="4221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802C14-9F92-4175-B213-F4D1C6AEF04F}"/>
              </a:ext>
            </a:extLst>
          </p:cNvPr>
          <p:cNvSpPr/>
          <p:nvPr/>
        </p:nvSpPr>
        <p:spPr>
          <a:xfrm>
            <a:off x="736847" y="5144608"/>
            <a:ext cx="2902998" cy="985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 of clean water resources increased dramatically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2FC8F-28A0-4598-A47B-4550617BEA28}"/>
              </a:ext>
            </a:extLst>
          </p:cNvPr>
          <p:cNvSpPr/>
          <p:nvPr/>
        </p:nvSpPr>
        <p:spPr>
          <a:xfrm>
            <a:off x="559293" y="355107"/>
            <a:ext cx="3080552" cy="122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Population growth in Egypt three times in 60 years.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D2D99C-AC51-4A00-B393-7769D60E967D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092911" y="1580225"/>
            <a:ext cx="6658" cy="122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6E29A3-A367-4A0B-9488-0E0675DD26C7}"/>
              </a:ext>
            </a:extLst>
          </p:cNvPr>
          <p:cNvSpPr/>
          <p:nvPr/>
        </p:nvSpPr>
        <p:spPr>
          <a:xfrm>
            <a:off x="559293" y="2796464"/>
            <a:ext cx="3067236" cy="122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 capita water share decreased from 2500m</a:t>
            </a:r>
            <a:r>
              <a:rPr lang="en-US" baseline="30000" dirty="0"/>
              <a:t>3 </a:t>
            </a:r>
            <a:r>
              <a:rPr lang="en-US" dirty="0"/>
              <a:t>to 700m</a:t>
            </a:r>
            <a:r>
              <a:rPr lang="en-US" baseline="30000" dirty="0"/>
              <a:t>3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AC88D3-2410-4400-8EAB-3E8B6F90809A}"/>
              </a:ext>
            </a:extLst>
          </p:cNvPr>
          <p:cNvCxnSpPr>
            <a:stCxn id="13" idx="2"/>
          </p:cNvCxnSpPr>
          <p:nvPr/>
        </p:nvCxnSpPr>
        <p:spPr>
          <a:xfrm>
            <a:off x="2092911" y="4021582"/>
            <a:ext cx="0" cy="114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24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Pelamis wave power device in use in Portugal">
            <a:extLst>
              <a:ext uri="{FF2B5EF4-FFF2-40B4-BE49-F238E27FC236}">
                <a16:creationId xmlns:a16="http://schemas.microsoft.com/office/drawing/2014/main" id="{C161EF9C-E33B-46A3-9514-2E233CC223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84" y="2153547"/>
            <a:ext cx="5808956" cy="3915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5FEDA-82CF-4CC4-B0D6-86829FFCE101}"/>
              </a:ext>
            </a:extLst>
          </p:cNvPr>
          <p:cNvSpPr txBox="1"/>
          <p:nvPr/>
        </p:nvSpPr>
        <p:spPr>
          <a:xfrm>
            <a:off x="0" y="0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Wave Electricity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0754E-9951-4A55-8C06-F70B70D247D9}"/>
                  </a:ext>
                </a:extLst>
              </p:cNvPr>
              <p:cNvSpPr txBox="1"/>
              <p:nvPr/>
            </p:nvSpPr>
            <p:spPr>
              <a:xfrm>
                <a:off x="585926" y="646331"/>
                <a:ext cx="11319030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, where P = wave energy flux per unit of wave-crest length, H</a:t>
                </a:r>
                <a:r>
                  <a:rPr lang="en-US" baseline="-25000" dirty="0"/>
                  <a:t>m0</a:t>
                </a:r>
                <a:r>
                  <a:rPr lang="en-US" dirty="0"/>
                  <a:t>= the significant wave height,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e</a:t>
                </a:r>
                <a:r>
                  <a:rPr lang="en-US" dirty="0"/>
                  <a:t>= the wave energy period,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= water density, and g= the acceleration by gravity.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0754E-9951-4A55-8C06-F70B70D24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26" y="646331"/>
                <a:ext cx="11319030" cy="810735"/>
              </a:xfrm>
              <a:prstGeom prst="rect">
                <a:avLst/>
              </a:prstGeom>
              <a:blipFill>
                <a:blip r:embed="rId3"/>
                <a:stretch>
                  <a:fillRect l="-431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A222074-2D59-4A4B-B4C0-F5AAC0E129C4}"/>
              </a:ext>
            </a:extLst>
          </p:cNvPr>
          <p:cNvSpPr/>
          <p:nvPr/>
        </p:nvSpPr>
        <p:spPr>
          <a:xfrm>
            <a:off x="372862" y="1850383"/>
            <a:ext cx="3148205" cy="50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 wave height in Mediterranean sea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4B3833-D09D-4B5F-BFEB-DDC61F1C6BEE}"/>
              </a:ext>
            </a:extLst>
          </p:cNvPr>
          <p:cNvCxnSpPr>
            <a:stCxn id="10" idx="3"/>
          </p:cNvCxnSpPr>
          <p:nvPr/>
        </p:nvCxnSpPr>
        <p:spPr>
          <a:xfrm>
            <a:off x="3521067" y="2103397"/>
            <a:ext cx="731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5EB31D9-7589-4C02-BEA5-E74D2F86F023}"/>
              </a:ext>
            </a:extLst>
          </p:cNvPr>
          <p:cNvSpPr/>
          <p:nvPr/>
        </p:nvSpPr>
        <p:spPr>
          <a:xfrm>
            <a:off x="4252404" y="1906193"/>
            <a:ext cx="1154097" cy="39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0.75m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C64745-60EB-4817-9575-AE16C6B5CBB4}"/>
              </a:ext>
            </a:extLst>
          </p:cNvPr>
          <p:cNvCxnSpPr>
            <a:stCxn id="10" idx="2"/>
          </p:cNvCxnSpPr>
          <p:nvPr/>
        </p:nvCxnSpPr>
        <p:spPr>
          <a:xfrm flipH="1">
            <a:off x="1946964" y="2356410"/>
            <a:ext cx="1" cy="590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F5FDA4-FCB3-45FE-94F9-284225CED949}"/>
              </a:ext>
            </a:extLst>
          </p:cNvPr>
          <p:cNvSpPr txBox="1"/>
          <p:nvPr/>
        </p:nvSpPr>
        <p:spPr>
          <a:xfrm rot="5400000">
            <a:off x="1958515" y="2467231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E2DA8-8BE9-4448-98EC-0C539275DF0A}"/>
              </a:ext>
            </a:extLst>
          </p:cNvPr>
          <p:cNvSpPr txBox="1"/>
          <p:nvPr/>
        </p:nvSpPr>
        <p:spPr>
          <a:xfrm>
            <a:off x="1214946" y="2947384"/>
            <a:ext cx="146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Period = 3sec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F5B072-A5CC-4A27-B8FF-A7C699F5C53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946963" y="3316716"/>
            <a:ext cx="0" cy="253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F93E41-DB94-4B1C-B665-E2A5E0839D17}"/>
              </a:ext>
            </a:extLst>
          </p:cNvPr>
          <p:cNvSpPr txBox="1"/>
          <p:nvPr/>
        </p:nvSpPr>
        <p:spPr>
          <a:xfrm rot="5400000">
            <a:off x="1018096" y="4327246"/>
            <a:ext cx="239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rate was constant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35CD33-297D-4839-8609-236CC7F64FFD}"/>
              </a:ext>
            </a:extLst>
          </p:cNvPr>
          <p:cNvSpPr/>
          <p:nvPr/>
        </p:nvSpPr>
        <p:spPr>
          <a:xfrm>
            <a:off x="790114" y="5891775"/>
            <a:ext cx="2254928" cy="3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23214.24 KW / day</a:t>
            </a:r>
          </a:p>
        </p:txBody>
      </p:sp>
    </p:spTree>
    <p:extLst>
      <p:ext uri="{BB962C8B-B14F-4D97-AF65-F5344CB8AC3E}">
        <p14:creationId xmlns:p14="http://schemas.microsoft.com/office/powerpoint/2010/main" val="377188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2C1AD-4F85-446C-8ADD-7EBF526831C7}"/>
              </a:ext>
            </a:extLst>
          </p:cNvPr>
          <p:cNvSpPr/>
          <p:nvPr/>
        </p:nvSpPr>
        <p:spPr>
          <a:xfrm>
            <a:off x="3532711" y="767926"/>
            <a:ext cx="3923930" cy="126950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Exhausted utilized Egypt water resources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79ECF3-64C7-4836-951D-295B79B5B3B2}"/>
              </a:ext>
            </a:extLst>
          </p:cNvPr>
          <p:cNvCxnSpPr>
            <a:cxnSpLocks/>
          </p:cNvCxnSpPr>
          <p:nvPr/>
        </p:nvCxnSpPr>
        <p:spPr>
          <a:xfrm>
            <a:off x="5494676" y="2028548"/>
            <a:ext cx="0" cy="2623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8D202B0-149D-4F4C-9FF5-CFEBE98FF4DD}"/>
              </a:ext>
            </a:extLst>
          </p:cNvPr>
          <p:cNvSpPr/>
          <p:nvPr/>
        </p:nvSpPr>
        <p:spPr>
          <a:xfrm>
            <a:off x="3293615" y="4651899"/>
            <a:ext cx="4829453" cy="1438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 the path of improving the underutilized water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3952A-32DF-44B4-B299-C3A947D63CAC}"/>
              </a:ext>
            </a:extLst>
          </p:cNvPr>
          <p:cNvSpPr txBox="1"/>
          <p:nvPr/>
        </p:nvSpPr>
        <p:spPr>
          <a:xfrm rot="5400000">
            <a:off x="4394446" y="3150972"/>
            <a:ext cx="2627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Made the study</a:t>
            </a:r>
          </a:p>
        </p:txBody>
      </p:sp>
    </p:spTree>
    <p:extLst>
      <p:ext uri="{BB962C8B-B14F-4D97-AF65-F5344CB8AC3E}">
        <p14:creationId xmlns:p14="http://schemas.microsoft.com/office/powerpoint/2010/main" val="20183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DB22B0D-974F-4905-AAF2-4D3E2C78AAF7}"/>
              </a:ext>
            </a:extLst>
          </p:cNvPr>
          <p:cNvSpPr/>
          <p:nvPr/>
        </p:nvSpPr>
        <p:spPr>
          <a:xfrm>
            <a:off x="1899821" y="470517"/>
            <a:ext cx="2432482" cy="235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Agriculture uses 80-85% of water use in Egypt.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6D7490-F68B-408D-AAB3-7140BFCC6BA2}"/>
              </a:ext>
            </a:extLst>
          </p:cNvPr>
          <p:cNvSpPr/>
          <p:nvPr/>
        </p:nvSpPr>
        <p:spPr>
          <a:xfrm>
            <a:off x="7671785" y="470517"/>
            <a:ext cx="2432482" cy="235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Seawater is highly available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284867-EAD2-40C2-8431-818ACAB8C6A6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3976074" y="2480856"/>
            <a:ext cx="1323895" cy="127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B277D5-F094-497C-BF2F-7B39EC07E04F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6096000" y="2480856"/>
            <a:ext cx="1932014" cy="127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839B6B9-0EA1-4514-AF23-6F5CBB48A687}"/>
              </a:ext>
            </a:extLst>
          </p:cNvPr>
          <p:cNvSpPr/>
          <p:nvPr/>
        </p:nvSpPr>
        <p:spPr>
          <a:xfrm>
            <a:off x="2974019" y="3755255"/>
            <a:ext cx="5805997" cy="170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project that makes seawater utilized for agricultural use</a:t>
            </a:r>
          </a:p>
        </p:txBody>
      </p:sp>
    </p:spTree>
    <p:extLst>
      <p:ext uri="{BB962C8B-B14F-4D97-AF65-F5344CB8AC3E}">
        <p14:creationId xmlns:p14="http://schemas.microsoft.com/office/powerpoint/2010/main" val="22163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818D7D-2E3C-461E-8BB1-B9B693C4AC3E}"/>
              </a:ext>
            </a:extLst>
          </p:cNvPr>
          <p:cNvSpPr/>
          <p:nvPr/>
        </p:nvSpPr>
        <p:spPr>
          <a:xfrm>
            <a:off x="12187" y="186431"/>
            <a:ext cx="2482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Tampa Bay Water Desalination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61AC5A-A50B-4D62-BF09-926510399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9" y="1118587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36908-6AB7-4CE4-B6B4-85FA1FF9C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19" y="3490981"/>
            <a:ext cx="1469254" cy="1469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3F1D05-7396-466E-8E0F-D60459CBA703}"/>
              </a:ext>
            </a:extLst>
          </p:cNvPr>
          <p:cNvSpPr txBox="1"/>
          <p:nvPr/>
        </p:nvSpPr>
        <p:spPr>
          <a:xfrm>
            <a:off x="1819921" y="1848321"/>
            <a:ext cx="2547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production rate in comparison to other solutions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B7D04-FB5F-4FE3-B584-CA26B6EFA99E}"/>
              </a:ext>
            </a:extLst>
          </p:cNvPr>
          <p:cNvSpPr txBox="1"/>
          <p:nvPr/>
        </p:nvSpPr>
        <p:spPr>
          <a:xfrm>
            <a:off x="1661523" y="3910614"/>
            <a:ext cx="283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highly expensive.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7CF1C-394B-490D-ADA1-CFFC7FC38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799" y="718537"/>
            <a:ext cx="7620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1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818D7D-2E3C-461E-8BB1-B9B693C4AC3E}"/>
              </a:ext>
            </a:extLst>
          </p:cNvPr>
          <p:cNvSpPr/>
          <p:nvPr/>
        </p:nvSpPr>
        <p:spPr>
          <a:xfrm>
            <a:off x="3844031" y="133165"/>
            <a:ext cx="45631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Wave-powered water desalination project in Greenland, Australia.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AE335-B399-4D93-B4FF-F6C77C57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49" y="1227338"/>
            <a:ext cx="7192941" cy="3070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1AC5A-A50B-4D62-BF09-92651039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3" y="4345619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36908-6AB7-4CE4-B6B4-85FA1FF9C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293" y="4525392"/>
            <a:ext cx="1469254" cy="1469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DE461-25CB-4DF7-9F58-9A959C632661}"/>
              </a:ext>
            </a:extLst>
          </p:cNvPr>
          <p:cNvSpPr txBox="1"/>
          <p:nvPr/>
        </p:nvSpPr>
        <p:spPr>
          <a:xfrm>
            <a:off x="1784412" y="5104660"/>
            <a:ext cx="38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green, eco-friendly project.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A4311-D40F-405E-A8C5-D8ADC0F2060F}"/>
              </a:ext>
            </a:extLst>
          </p:cNvPr>
          <p:cNvSpPr txBox="1"/>
          <p:nvPr/>
        </p:nvSpPr>
        <p:spPr>
          <a:xfrm>
            <a:off x="7671786" y="5104660"/>
            <a:ext cx="385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Waves are not that available.</a:t>
            </a:r>
          </a:p>
        </p:txBody>
      </p:sp>
    </p:spTree>
    <p:extLst>
      <p:ext uri="{BB962C8B-B14F-4D97-AF65-F5344CB8AC3E}">
        <p14:creationId xmlns:p14="http://schemas.microsoft.com/office/powerpoint/2010/main" val="176808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C1D90F-16B0-4D1F-8A38-844020FDFB3A}"/>
              </a:ext>
            </a:extLst>
          </p:cNvPr>
          <p:cNvSpPr/>
          <p:nvPr/>
        </p:nvSpPr>
        <p:spPr>
          <a:xfrm>
            <a:off x="177553" y="1606858"/>
            <a:ext cx="2956264" cy="111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04AFE7-5901-48BC-9C47-C16A0B097DAE}"/>
              </a:ext>
            </a:extLst>
          </p:cNvPr>
          <p:cNvSpPr/>
          <p:nvPr/>
        </p:nvSpPr>
        <p:spPr>
          <a:xfrm>
            <a:off x="177553" y="3952043"/>
            <a:ext cx="2956264" cy="111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Prototype: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62725C-E5B4-452C-8CAC-054967E2442F}"/>
              </a:ext>
            </a:extLst>
          </p:cNvPr>
          <p:cNvCxnSpPr/>
          <p:nvPr/>
        </p:nvCxnSpPr>
        <p:spPr>
          <a:xfrm flipV="1">
            <a:off x="3133817" y="3952043"/>
            <a:ext cx="1961966" cy="415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45AC13-B9F3-4282-B1FB-57DDE2B0969C}"/>
              </a:ext>
            </a:extLst>
          </p:cNvPr>
          <p:cNvCxnSpPr/>
          <p:nvPr/>
        </p:nvCxnSpPr>
        <p:spPr>
          <a:xfrm>
            <a:off x="3133817" y="4367814"/>
            <a:ext cx="1819923" cy="1029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66857E-1330-43D4-8239-D44088DC5739}"/>
              </a:ext>
            </a:extLst>
          </p:cNvPr>
          <p:cNvCxnSpPr>
            <a:stCxn id="2" idx="3"/>
          </p:cNvCxnSpPr>
          <p:nvPr/>
        </p:nvCxnSpPr>
        <p:spPr>
          <a:xfrm flipV="1">
            <a:off x="3133817" y="2166151"/>
            <a:ext cx="16778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3AE3CA-088C-4C6A-A3A2-A4C0E9CB3B01}"/>
              </a:ext>
            </a:extLst>
          </p:cNvPr>
          <p:cNvSpPr txBox="1"/>
          <p:nvPr/>
        </p:nvSpPr>
        <p:spPr>
          <a:xfrm>
            <a:off x="4953740" y="1935332"/>
            <a:ext cx="526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Eco-friendly, effectiveness, and efficiency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43F64-86E9-4177-AFDD-E63E79CE3152}"/>
              </a:ext>
            </a:extLst>
          </p:cNvPr>
          <p:cNvSpPr txBox="1"/>
          <p:nvPr/>
        </p:nvSpPr>
        <p:spPr>
          <a:xfrm>
            <a:off x="5095783" y="3719744"/>
            <a:ext cx="596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Quality Parameters: pH: 6.5-7.5 and TDS: 400-700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C275E-9E26-4E65-9E48-4BA64784AF84}"/>
              </a:ext>
            </a:extLst>
          </p:cNvPr>
          <p:cNvSpPr txBox="1"/>
          <p:nvPr/>
        </p:nvSpPr>
        <p:spPr>
          <a:xfrm>
            <a:off x="4953740" y="5211192"/>
            <a:ext cx="58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output-to-input ratio: more than 80%.</a:t>
            </a:r>
          </a:p>
        </p:txBody>
      </p:sp>
    </p:spTree>
    <p:extLst>
      <p:ext uri="{BB962C8B-B14F-4D97-AF65-F5344CB8AC3E}">
        <p14:creationId xmlns:p14="http://schemas.microsoft.com/office/powerpoint/2010/main" val="404600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2A251C-1153-45BC-AF41-0BD84A6CE053}"/>
              </a:ext>
            </a:extLst>
          </p:cNvPr>
          <p:cNvSpPr/>
          <p:nvPr/>
        </p:nvSpPr>
        <p:spPr>
          <a:xfrm>
            <a:off x="754603" y="423797"/>
            <a:ext cx="4625266" cy="1091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glass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ADB87-7F06-4010-9582-A9E77512F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68" y="1280602"/>
            <a:ext cx="5727081" cy="4128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47B73-2C6F-42D6-98BC-5009085301F2}"/>
              </a:ext>
            </a:extLst>
          </p:cNvPr>
          <p:cNvSpPr/>
          <p:nvPr/>
        </p:nvSpPr>
        <p:spPr>
          <a:xfrm>
            <a:off x="1660122" y="1731146"/>
            <a:ext cx="2823099" cy="1029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Evaporates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8C2A7-39B0-48C7-A3C2-3F555F97EF49}"/>
              </a:ext>
            </a:extLst>
          </p:cNvPr>
          <p:cNvSpPr/>
          <p:nvPr/>
        </p:nvSpPr>
        <p:spPr>
          <a:xfrm>
            <a:off x="1660122" y="3429000"/>
            <a:ext cx="2823099" cy="1029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Condensates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3DAEF-3CE1-40C4-B96F-122FC54996C5}"/>
              </a:ext>
            </a:extLst>
          </p:cNvPr>
          <p:cNvSpPr/>
          <p:nvPr/>
        </p:nvSpPr>
        <p:spPr>
          <a:xfrm>
            <a:off x="1660121" y="4981853"/>
            <a:ext cx="2823099" cy="1029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Mineralizes</a:t>
            </a:r>
          </a:p>
        </p:txBody>
      </p:sp>
    </p:spTree>
    <p:extLst>
      <p:ext uri="{BB962C8B-B14F-4D97-AF65-F5344CB8AC3E}">
        <p14:creationId xmlns:p14="http://schemas.microsoft.com/office/powerpoint/2010/main" val="12517056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1835</TotalTime>
  <Words>981</Words>
  <Application>Microsoft Office PowerPoint</Application>
  <PresentationFormat>Widescreen</PresentationFormat>
  <Paragraphs>231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Cambria Math</vt:lpstr>
      <vt:lpstr>Times New Roman</vt:lpstr>
      <vt:lpstr>Retrospect</vt:lpstr>
      <vt:lpstr>Slope Desalinator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Sadiq Mohammed Abdul Sadiq Abdel Wahab</dc:creator>
  <cp:lastModifiedBy>Sadiq Mohammed Abdul Sadiq Abdel Wahab</cp:lastModifiedBy>
  <cp:revision>176</cp:revision>
  <dcterms:created xsi:type="dcterms:W3CDTF">2022-01-02T23:13:30Z</dcterms:created>
  <dcterms:modified xsi:type="dcterms:W3CDTF">2022-01-09T00:23:45Z</dcterms:modified>
</cp:coreProperties>
</file>