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1"/>
  </p:notesMasterIdLst>
  <p:sldIdLst>
    <p:sldId id="256" r:id="rId2"/>
    <p:sldId id="257" r:id="rId3"/>
    <p:sldId id="258" r:id="rId4"/>
    <p:sldId id="317" r:id="rId5"/>
    <p:sldId id="318" r:id="rId6"/>
    <p:sldId id="319" r:id="rId7"/>
    <p:sldId id="320" r:id="rId8"/>
    <p:sldId id="345" r:id="rId9"/>
    <p:sldId id="323" r:id="rId10"/>
    <p:sldId id="326" r:id="rId11"/>
    <p:sldId id="271" r:id="rId12"/>
    <p:sldId id="327" r:id="rId13"/>
    <p:sldId id="328" r:id="rId14"/>
    <p:sldId id="329" r:id="rId15"/>
    <p:sldId id="330" r:id="rId16"/>
    <p:sldId id="331" r:id="rId17"/>
    <p:sldId id="332" r:id="rId18"/>
    <p:sldId id="340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42" r:id="rId28"/>
    <p:sldId id="343" r:id="rId29"/>
    <p:sldId id="344" r:id="rId30"/>
  </p:sldIdLst>
  <p:sldSz cx="9144000" cy="5143500" type="screen16x9"/>
  <p:notesSz cx="6858000" cy="9144000"/>
  <p:embeddedFontLst>
    <p:embeddedFont>
      <p:font typeface="ABeeZee" panose="020B0604020202020204" charset="0"/>
      <p:regular r:id="rId32"/>
      <p:italic r:id="rId33"/>
    </p:embeddedFont>
    <p:embeddedFont>
      <p:font typeface="Abril Fatface" panose="020B0604020202020204" charset="0"/>
      <p:regular r:id="rId34"/>
    </p:embeddedFont>
    <p:embeddedFont>
      <p:font typeface="Actor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Montserrat Black" panose="020B0604020202020204" charset="0"/>
      <p:bold r:id="rId37"/>
      <p:boldItalic r:id="rId38"/>
    </p:embeddedFont>
    <p:embeddedFont>
      <p:font typeface="Raleway ExtraLight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ABE52C-5D1A-4CDD-907D-87E99E78F187}">
  <a:tblStyle styleId="{FBABE52C-5D1A-4CDD-907D-87E99E78F1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92F50C-CC4B-4923-94E3-9C0A25645F8D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87" d="100"/>
          <a:sy n="87" d="100"/>
        </p:scale>
        <p:origin x="1805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190602552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190602552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19a8c618b6_0_12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19a8c618b6_0_12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1906025529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1906025529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19a8c618b6_0_13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19a8c618b6_0_13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8181600" y="1341000"/>
            <a:ext cx="1550347" cy="1903485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072150" y="353500"/>
            <a:ext cx="7359758" cy="6393438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941605" flipH="1">
            <a:off x="1906292" y="-1721379"/>
            <a:ext cx="3682190" cy="306429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167050" y="1204163"/>
            <a:ext cx="4809900" cy="20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167050" y="3304663"/>
            <a:ext cx="48099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1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-9665085">
            <a:off x="4589978" y="-1979252"/>
            <a:ext cx="7359731" cy="639341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5400000">
            <a:off x="-1506074" y="2337509"/>
            <a:ext cx="2056784" cy="2525279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5207946" flipH="1">
            <a:off x="3995680" y="-4405669"/>
            <a:ext cx="7359825" cy="6393496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7115874">
            <a:off x="342500" y="3694091"/>
            <a:ext cx="1987233" cy="3473891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 rot="2700000">
            <a:off x="-554173" y="1537959"/>
            <a:ext cx="1204064" cy="1064590"/>
            <a:chOff x="257500" y="1669275"/>
            <a:chExt cx="1204075" cy="1064600"/>
          </a:xfrm>
        </p:grpSpPr>
        <p:sp>
          <p:nvSpPr>
            <p:cNvPr id="40" name="Google Shape;40;p6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 rot="2532264" flipH="1">
            <a:off x="6952210" y="4209863"/>
            <a:ext cx="3682216" cy="3064313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>
            <a:off x="1890888" y="1508200"/>
            <a:ext cx="249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2"/>
          </p:nvPr>
        </p:nvSpPr>
        <p:spPr>
          <a:xfrm>
            <a:off x="5644663" y="1508200"/>
            <a:ext cx="249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3"/>
          </p:nvPr>
        </p:nvSpPr>
        <p:spPr>
          <a:xfrm>
            <a:off x="1890888" y="2685003"/>
            <a:ext cx="249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4"/>
          </p:nvPr>
        </p:nvSpPr>
        <p:spPr>
          <a:xfrm>
            <a:off x="5644663" y="2685003"/>
            <a:ext cx="249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5"/>
          </p:nvPr>
        </p:nvSpPr>
        <p:spPr>
          <a:xfrm>
            <a:off x="1890899" y="1909275"/>
            <a:ext cx="249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6"/>
          </p:nvPr>
        </p:nvSpPr>
        <p:spPr>
          <a:xfrm>
            <a:off x="5644674" y="1909275"/>
            <a:ext cx="249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7"/>
          </p:nvPr>
        </p:nvSpPr>
        <p:spPr>
          <a:xfrm>
            <a:off x="1890899" y="3083250"/>
            <a:ext cx="249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8"/>
          </p:nvPr>
        </p:nvSpPr>
        <p:spPr>
          <a:xfrm>
            <a:off x="5644674" y="3083250"/>
            <a:ext cx="249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9" hasCustomPrompt="1"/>
          </p:nvPr>
        </p:nvSpPr>
        <p:spPr>
          <a:xfrm>
            <a:off x="1001175" y="1801250"/>
            <a:ext cx="834600" cy="46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3975" y="1801250"/>
            <a:ext cx="834600" cy="46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01175" y="2974453"/>
            <a:ext cx="834600" cy="46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5" hasCustomPrompt="1"/>
          </p:nvPr>
        </p:nvSpPr>
        <p:spPr>
          <a:xfrm>
            <a:off x="4763992" y="2974453"/>
            <a:ext cx="834600" cy="46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/>
          <p:nvPr/>
        </p:nvSpPr>
        <p:spPr>
          <a:xfrm rot="-4360277">
            <a:off x="4015734" y="1710697"/>
            <a:ext cx="7360187" cy="639381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 rot="-5400000">
            <a:off x="-1308655" y="1288694"/>
            <a:ext cx="1927262" cy="2366255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5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/>
          <p:nvPr/>
        </p:nvSpPr>
        <p:spPr>
          <a:xfrm rot="-6014519" flipH="1">
            <a:off x="-2100352" y="2756130"/>
            <a:ext cx="7359766" cy="639344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2532264" flipH="1">
            <a:off x="7366260" y="597688"/>
            <a:ext cx="3682216" cy="3064313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1"/>
          </p:nvPr>
        </p:nvSpPr>
        <p:spPr>
          <a:xfrm>
            <a:off x="1782775" y="1552684"/>
            <a:ext cx="2083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2"/>
          </p:nvPr>
        </p:nvSpPr>
        <p:spPr>
          <a:xfrm>
            <a:off x="5277475" y="3207534"/>
            <a:ext cx="2083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24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3"/>
          </p:nvPr>
        </p:nvSpPr>
        <p:spPr>
          <a:xfrm>
            <a:off x="1782775" y="1991283"/>
            <a:ext cx="2083800" cy="62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4"/>
          </p:nvPr>
        </p:nvSpPr>
        <p:spPr>
          <a:xfrm>
            <a:off x="5277475" y="3646133"/>
            <a:ext cx="2083800" cy="62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title" idx="5" hasCustomPrompt="1"/>
          </p:nvPr>
        </p:nvSpPr>
        <p:spPr>
          <a:xfrm>
            <a:off x="713275" y="1763200"/>
            <a:ext cx="106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 idx="6" hasCustomPrompt="1"/>
          </p:nvPr>
        </p:nvSpPr>
        <p:spPr>
          <a:xfrm>
            <a:off x="7361275" y="3437125"/>
            <a:ext cx="106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/>
          <p:nvPr/>
        </p:nvSpPr>
        <p:spPr>
          <a:xfrm rot="-5400000">
            <a:off x="7686026" y="-836728"/>
            <a:ext cx="2056784" cy="2525279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"/>
          <p:cNvSpPr/>
          <p:nvPr/>
        </p:nvSpPr>
        <p:spPr>
          <a:xfrm rot="-6472833" flipH="1">
            <a:off x="-2845632" y="2620138"/>
            <a:ext cx="7359816" cy="6393488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4"/>
          <p:cNvGrpSpPr/>
          <p:nvPr/>
        </p:nvGrpSpPr>
        <p:grpSpPr>
          <a:xfrm rot="6781334">
            <a:off x="8041034" y="3244850"/>
            <a:ext cx="921689" cy="832327"/>
            <a:chOff x="4844050" y="4473925"/>
            <a:chExt cx="690275" cy="623350"/>
          </a:xfrm>
        </p:grpSpPr>
        <p:sp>
          <p:nvSpPr>
            <p:cNvPr id="354" name="Google Shape;354;p24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1"/>
          </p:nvPr>
        </p:nvSpPr>
        <p:spPr>
          <a:xfrm>
            <a:off x="713275" y="2068475"/>
            <a:ext cx="29820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/>
          <p:nvPr/>
        </p:nvSpPr>
        <p:spPr>
          <a:xfrm rot="-6202966">
            <a:off x="-3195302" y="-3488036"/>
            <a:ext cx="7359843" cy="6393512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"/>
          <p:cNvSpPr/>
          <p:nvPr/>
        </p:nvSpPr>
        <p:spPr>
          <a:xfrm rot="2532264" flipH="1">
            <a:off x="3944010" y="3767438"/>
            <a:ext cx="3682216" cy="3064313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subTitle" idx="1"/>
          </p:nvPr>
        </p:nvSpPr>
        <p:spPr>
          <a:xfrm>
            <a:off x="5448725" y="2068475"/>
            <a:ext cx="29820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4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/>
          <p:nvPr/>
        </p:nvSpPr>
        <p:spPr>
          <a:xfrm rot="-9665085">
            <a:off x="4589978" y="-1979252"/>
            <a:ext cx="7359731" cy="639341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8"/>
          <p:cNvSpPr/>
          <p:nvPr/>
        </p:nvSpPr>
        <p:spPr>
          <a:xfrm rot="-5400000">
            <a:off x="-1506074" y="2337509"/>
            <a:ext cx="2056784" cy="2525279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title"/>
          </p:nvPr>
        </p:nvSpPr>
        <p:spPr>
          <a:xfrm>
            <a:off x="713225" y="5033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body" idx="1"/>
          </p:nvPr>
        </p:nvSpPr>
        <p:spPr>
          <a:xfrm>
            <a:off x="713225" y="1149575"/>
            <a:ext cx="7717500" cy="1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8"/>
          <p:cNvSpPr/>
          <p:nvPr/>
        </p:nvSpPr>
        <p:spPr>
          <a:xfrm rot="10800000" flipH="1">
            <a:off x="4829900" y="833050"/>
            <a:ext cx="7359758" cy="6393438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8"/>
          <p:cNvSpPr/>
          <p:nvPr/>
        </p:nvSpPr>
        <p:spPr>
          <a:xfrm rot="-9046086" flipH="1">
            <a:off x="-450824" y="-1360691"/>
            <a:ext cx="3682251" cy="3064342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764" name="Google Shape;764;p38"/>
          <p:cNvGrpSpPr/>
          <p:nvPr/>
        </p:nvGrpSpPr>
        <p:grpSpPr>
          <a:xfrm rot="9699447" flipH="1">
            <a:off x="3296046" y="2908218"/>
            <a:ext cx="4082349" cy="3736904"/>
            <a:chOff x="320186" y="-1715500"/>
            <a:chExt cx="4082315" cy="3736872"/>
          </a:xfrm>
        </p:grpSpPr>
        <p:pic>
          <p:nvPicPr>
            <p:cNvPr id="765" name="Google Shape;765;p3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205656">
              <a:off x="374412" y="-443898"/>
              <a:ext cx="1849600" cy="186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38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9152879">
              <a:off x="1112027" y="-1221265"/>
              <a:ext cx="2815473" cy="2748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38"/>
          <p:cNvGrpSpPr/>
          <p:nvPr/>
        </p:nvGrpSpPr>
        <p:grpSpPr>
          <a:xfrm rot="10800000">
            <a:off x="-1253718" y="125718"/>
            <a:ext cx="2681147" cy="3604298"/>
            <a:chOff x="7205131" y="218969"/>
            <a:chExt cx="2681147" cy="3604298"/>
          </a:xfrm>
        </p:grpSpPr>
        <p:pic>
          <p:nvPicPr>
            <p:cNvPr id="768" name="Google Shape;768;p3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58466">
              <a:off x="7730774" y="2011689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38"/>
            <p:cNvPicPr preferRelativeResize="0"/>
            <p:nvPr/>
          </p:nvPicPr>
          <p:blipFill rotWithShape="1">
            <a:blip r:embed="rId4">
              <a:alphaModFix/>
            </a:blip>
            <a:srcRect l="34841" t="12748" r="28186" b="30313"/>
            <a:stretch/>
          </p:blipFill>
          <p:spPr>
            <a:xfrm rot="4780528" flipH="1">
              <a:off x="7246044" y="573496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0" name="Google Shape;770;p38"/>
          <p:cNvPicPr preferRelativeResize="0"/>
          <p:nvPr/>
        </p:nvPicPr>
        <p:blipFill rotWithShape="1">
          <a:blip r:embed="rId5">
            <a:alphaModFix/>
          </a:blip>
          <a:srcRect l="31148" t="5377" r="27103" b="12769"/>
          <a:stretch/>
        </p:blipFill>
        <p:spPr>
          <a:xfrm rot="8745463">
            <a:off x="5244966" y="-1318030"/>
            <a:ext cx="2701287" cy="2978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1" name="Google Shape;771;p38"/>
          <p:cNvGrpSpPr/>
          <p:nvPr/>
        </p:nvGrpSpPr>
        <p:grpSpPr>
          <a:xfrm rot="-4227477">
            <a:off x="240068" y="3168590"/>
            <a:ext cx="1204080" cy="1064604"/>
            <a:chOff x="257500" y="1669275"/>
            <a:chExt cx="1204075" cy="1064600"/>
          </a:xfrm>
        </p:grpSpPr>
        <p:sp>
          <p:nvSpPr>
            <p:cNvPr id="772" name="Google Shape;772;p38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00" y="495900"/>
            <a:ext cx="771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00" y="1152475"/>
            <a:ext cx="7713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9" r:id="rId4"/>
    <p:sldLayoutId id="2147483665" r:id="rId5"/>
    <p:sldLayoutId id="2147483670" r:id="rId6"/>
    <p:sldLayoutId id="2147483671" r:id="rId7"/>
    <p:sldLayoutId id="2147483674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42"/>
          <p:cNvGrpSpPr/>
          <p:nvPr/>
        </p:nvGrpSpPr>
        <p:grpSpPr>
          <a:xfrm>
            <a:off x="6566400" y="2818265"/>
            <a:ext cx="2962650" cy="2651498"/>
            <a:chOff x="6566400" y="2818265"/>
            <a:chExt cx="2962650" cy="2651498"/>
          </a:xfrm>
        </p:grpSpPr>
        <p:pic>
          <p:nvPicPr>
            <p:cNvPr id="811" name="Google Shape;811;p42"/>
            <p:cNvPicPr preferRelativeResize="0"/>
            <p:nvPr/>
          </p:nvPicPr>
          <p:blipFill rotWithShape="1">
            <a:blip r:embed="rId3">
              <a:alphaModFix/>
            </a:blip>
            <a:srcRect l="39486" t="29228" r="35708" b="26202"/>
            <a:stretch/>
          </p:blipFill>
          <p:spPr>
            <a:xfrm rot="-6694513">
              <a:off x="7590870" y="3062576"/>
              <a:ext cx="1679807" cy="16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42"/>
            <p:cNvPicPr preferRelativeResize="0"/>
            <p:nvPr/>
          </p:nvPicPr>
          <p:blipFill rotWithShape="1">
            <a:blip r:embed="rId4">
              <a:alphaModFix/>
            </a:blip>
            <a:srcRect l="33270" t="11201" r="31930" b="28411"/>
            <a:stretch/>
          </p:blipFill>
          <p:spPr>
            <a:xfrm>
              <a:off x="6566400" y="3284963"/>
              <a:ext cx="2238115" cy="218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3" name="Google Shape;813;p42"/>
          <p:cNvGrpSpPr/>
          <p:nvPr/>
        </p:nvGrpSpPr>
        <p:grpSpPr>
          <a:xfrm>
            <a:off x="-720525" y="3013263"/>
            <a:ext cx="3264376" cy="3337775"/>
            <a:chOff x="-720525" y="3013263"/>
            <a:chExt cx="3264376" cy="3337775"/>
          </a:xfrm>
        </p:grpSpPr>
        <p:pic>
          <p:nvPicPr>
            <p:cNvPr id="814" name="Google Shape;814;p42"/>
            <p:cNvPicPr preferRelativeResize="0"/>
            <p:nvPr/>
          </p:nvPicPr>
          <p:blipFill rotWithShape="1">
            <a:blip r:embed="rId3">
              <a:alphaModFix/>
            </a:blip>
            <a:srcRect l="39486" t="29228" r="35708" b="26202"/>
            <a:stretch/>
          </p:blipFill>
          <p:spPr>
            <a:xfrm rot="-4775302">
              <a:off x="1073219" y="3389104"/>
              <a:ext cx="1352439" cy="1366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42"/>
            <p:cNvPicPr preferRelativeResize="0"/>
            <p:nvPr/>
          </p:nvPicPr>
          <p:blipFill rotWithShape="1">
            <a:blip r:embed="rId5">
              <a:alphaModFix/>
            </a:blip>
            <a:srcRect l="31148" t="5377" r="27103" b="12769"/>
            <a:stretch/>
          </p:blipFill>
          <p:spPr>
            <a:xfrm>
              <a:off x="-720525" y="3013263"/>
              <a:ext cx="3026602" cy="333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6" name="Google Shape;816;p42"/>
          <p:cNvGrpSpPr/>
          <p:nvPr/>
        </p:nvGrpSpPr>
        <p:grpSpPr>
          <a:xfrm>
            <a:off x="257500" y="1669275"/>
            <a:ext cx="1204075" cy="1064600"/>
            <a:chOff x="257500" y="1669275"/>
            <a:chExt cx="1204075" cy="1064600"/>
          </a:xfrm>
        </p:grpSpPr>
        <p:sp>
          <p:nvSpPr>
            <p:cNvPr id="817" name="Google Shape;817;p42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42"/>
          <p:cNvGrpSpPr/>
          <p:nvPr/>
        </p:nvGrpSpPr>
        <p:grpSpPr>
          <a:xfrm>
            <a:off x="5758811" y="4113615"/>
            <a:ext cx="921655" cy="832297"/>
            <a:chOff x="4844050" y="4473925"/>
            <a:chExt cx="690275" cy="623350"/>
          </a:xfrm>
        </p:grpSpPr>
        <p:sp>
          <p:nvSpPr>
            <p:cNvPr id="844" name="Google Shape;844;p42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6" name="Google Shape;876;p42"/>
          <p:cNvPicPr preferRelativeResize="0"/>
          <p:nvPr/>
        </p:nvPicPr>
        <p:blipFill rotWithShape="1">
          <a:blip r:embed="rId5">
            <a:alphaModFix/>
          </a:blip>
          <a:srcRect l="31148" t="5377" r="27103" b="12769"/>
          <a:stretch/>
        </p:blipFill>
        <p:spPr>
          <a:xfrm rot="10800000" flipH="1">
            <a:off x="6117400" y="-1401037"/>
            <a:ext cx="3026602" cy="33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42"/>
          <p:cNvPicPr preferRelativeResize="0"/>
          <p:nvPr/>
        </p:nvPicPr>
        <p:blipFill rotWithShape="1">
          <a:blip r:embed="rId6">
            <a:alphaModFix/>
          </a:blip>
          <a:srcRect l="34841" t="12748" r="28186" b="30313"/>
          <a:stretch/>
        </p:blipFill>
        <p:spPr>
          <a:xfrm>
            <a:off x="-36321" y="-853073"/>
            <a:ext cx="2990923" cy="25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52;p33">
            <a:extLst>
              <a:ext uri="{FF2B5EF4-FFF2-40B4-BE49-F238E27FC236}">
                <a16:creationId xmlns:a16="http://schemas.microsoft.com/office/drawing/2014/main" id="{BEAAC7FA-3CD7-422E-97B7-D05EB5209C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5416" y="1502421"/>
            <a:ext cx="6897233" cy="2079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ea typeface="Raleway ExtraLight"/>
                <a:cs typeface="Raleway ExtraLight"/>
              </a:rPr>
              <a:t>Gentian Blossom</a:t>
            </a:r>
            <a:r>
              <a:rPr lang="en-US" sz="6000" b="0" dirty="0">
                <a:ea typeface="Raleway ExtraLight"/>
                <a:cs typeface="Raleway ExtraLight"/>
              </a:rPr>
              <a:t> </a:t>
            </a:r>
            <a:br>
              <a:rPr lang="en-US" dirty="0">
                <a:ea typeface="Raleway ExtraLight"/>
                <a:cs typeface="Raleway ExtraLight"/>
              </a:rPr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  <a:ea typeface="Raleway ExtraLight"/>
                <a:cs typeface="Raleway ExtraLight"/>
              </a:rPr>
              <a:t>Group 209</a:t>
            </a:r>
            <a:endParaRPr sz="4000" b="0" dirty="0">
              <a:solidFill>
                <a:schemeClr val="bg2">
                  <a:lumMod val="50000"/>
                </a:schemeClr>
              </a:solidFill>
              <a:latin typeface="Raleway ExtraLight"/>
              <a:ea typeface="Raleway ExtraLight"/>
              <a:cs typeface="Raleway ExtraLight"/>
              <a:sym typeface="Raleway Extra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E3DFD7A-8E9D-487E-A87B-59CC80CF0D67}"/>
              </a:ext>
            </a:extLst>
          </p:cNvPr>
          <p:cNvGrpSpPr/>
          <p:nvPr/>
        </p:nvGrpSpPr>
        <p:grpSpPr>
          <a:xfrm>
            <a:off x="1335920" y="688261"/>
            <a:ext cx="7808080" cy="4269315"/>
            <a:chOff x="1955791" y="1007308"/>
            <a:chExt cx="9951589" cy="50872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7AF80F-5C99-4A4D-8DA1-C63F2F293397}"/>
                </a:ext>
              </a:extLst>
            </p:cNvPr>
            <p:cNvSpPr txBox="1"/>
            <p:nvPr/>
          </p:nvSpPr>
          <p:spPr>
            <a:xfrm>
              <a:off x="4709140" y="2875368"/>
              <a:ext cx="21483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Self-stirring mug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31601E-9BDC-4725-A226-7FB4B5A3D31F}"/>
                </a:ext>
              </a:extLst>
            </p:cNvPr>
            <p:cNvSpPr txBox="1"/>
            <p:nvPr/>
          </p:nvSpPr>
          <p:spPr>
            <a:xfrm>
              <a:off x="8289636" y="2675386"/>
              <a:ext cx="3617744" cy="6234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Male-Male &amp; Male-Female Jumpers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BCCBEF-2D8C-402A-BA98-B1304CB48438}"/>
                </a:ext>
              </a:extLst>
            </p:cNvPr>
            <p:cNvSpPr txBox="1"/>
            <p:nvPr/>
          </p:nvSpPr>
          <p:spPr>
            <a:xfrm>
              <a:off x="2825236" y="5574273"/>
              <a:ext cx="253901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Hose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5532C-C2C1-4507-A1E5-82F9E4E1E4C3}"/>
                </a:ext>
              </a:extLst>
            </p:cNvPr>
            <p:cNvSpPr txBox="1"/>
            <p:nvPr/>
          </p:nvSpPr>
          <p:spPr>
            <a:xfrm>
              <a:off x="7307201" y="5725201"/>
              <a:ext cx="3617744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Li-ion Battery Charger Module</a:t>
              </a:r>
            </a:p>
          </p:txBody>
        </p:sp>
        <p:pic>
          <p:nvPicPr>
            <p:cNvPr id="21" name="Picture 20" descr="400 ML Self Stirring Coffee Cup Mugs Double Insulated Coffee Mug Automatic Electric Coffee Cups Smart Mugs Mixing Coffee Cup,red">
              <a:extLst>
                <a:ext uri="{FF2B5EF4-FFF2-40B4-BE49-F238E27FC236}">
                  <a16:creationId xmlns:a16="http://schemas.microsoft.com/office/drawing/2014/main" id="{FF63CAB8-1D4B-4659-BD5B-F9451C48549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967" y="1007308"/>
              <a:ext cx="2288664" cy="1868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120mm Male to Male Jumper Cable Set (10pc)">
              <a:extLst>
                <a:ext uri="{FF2B5EF4-FFF2-40B4-BE49-F238E27FC236}">
                  <a16:creationId xmlns:a16="http://schemas.microsoft.com/office/drawing/2014/main" id="{C9458557-6352-422C-B753-9E6138C3FA08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243" y="1200467"/>
              <a:ext cx="2186702" cy="132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10 Meters Water Filter Hose">
              <a:extLst>
                <a:ext uri="{FF2B5EF4-FFF2-40B4-BE49-F238E27FC236}">
                  <a16:creationId xmlns:a16="http://schemas.microsoft.com/office/drawing/2014/main" id="{AEFB268E-550F-4F1A-B305-2CFD71843C0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791" y="4208413"/>
              <a:ext cx="2539012" cy="1285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835695-9D0E-4BC9-8C40-C96F545299B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190594" y="3951205"/>
              <a:ext cx="2918369" cy="180032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 descr="1pc Submersible Water Pump Mini Dc3-5v 100l/h Silent Aquarium Fish Tank  Accessories - Water Pumps - AliExpress">
            <a:extLst>
              <a:ext uri="{FF2B5EF4-FFF2-40B4-BE49-F238E27FC236}">
                <a16:creationId xmlns:a16="http://schemas.microsoft.com/office/drawing/2014/main" id="{1C7DE475-BE76-4AFA-AA99-142D6CEFC4B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36" y="808863"/>
            <a:ext cx="1382111" cy="134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9948F-839C-4705-9E65-7A7FD147D22D}"/>
              </a:ext>
            </a:extLst>
          </p:cNvPr>
          <p:cNvSpPr txBox="1"/>
          <p:nvPr/>
        </p:nvSpPr>
        <p:spPr>
          <a:xfrm>
            <a:off x="691689" y="2135576"/>
            <a:ext cx="177125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3-5 Volt Water Pump</a:t>
            </a:r>
          </a:p>
        </p:txBody>
      </p:sp>
    </p:spTree>
    <p:extLst>
      <p:ext uri="{BB962C8B-B14F-4D97-AF65-F5344CB8AC3E}">
        <p14:creationId xmlns:p14="http://schemas.microsoft.com/office/powerpoint/2010/main" val="335929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10266B-8086-47E3-96E0-CEE7A79DB7C5}"/>
              </a:ext>
            </a:extLst>
          </p:cNvPr>
          <p:cNvGrpSpPr/>
          <p:nvPr/>
        </p:nvGrpSpPr>
        <p:grpSpPr>
          <a:xfrm>
            <a:off x="544378" y="502920"/>
            <a:ext cx="8055243" cy="3916550"/>
            <a:chOff x="987157" y="440231"/>
            <a:chExt cx="10638660" cy="455065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711834-980B-4331-8960-21823461E13D}"/>
                </a:ext>
              </a:extLst>
            </p:cNvPr>
            <p:cNvSpPr/>
            <p:nvPr/>
          </p:nvSpPr>
          <p:spPr>
            <a:xfrm>
              <a:off x="5003327" y="440231"/>
              <a:ext cx="2076062" cy="71483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Methods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E0F6A8D-2E9F-402F-AB7D-3F135BDBB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384" y="1757778"/>
              <a:ext cx="2897590" cy="219846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2D74D64-3C09-4DBD-9D67-4B863FFA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830" y="1728845"/>
              <a:ext cx="2732338" cy="222739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1A2308-8071-4F6A-B93D-A67179B9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3787" y="1563368"/>
              <a:ext cx="3192030" cy="239287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BCF542-AB27-4A32-AA60-24254F17B343}"/>
                </a:ext>
              </a:extLst>
            </p:cNvPr>
            <p:cNvSpPr txBox="1"/>
            <p:nvPr/>
          </p:nvSpPr>
          <p:spPr>
            <a:xfrm>
              <a:off x="987157" y="4363756"/>
              <a:ext cx="3190042" cy="607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Samples of the Laboratory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E8EE68-A4C3-4FB5-A9D4-3F37B005039B}"/>
                </a:ext>
              </a:extLst>
            </p:cNvPr>
            <p:cNvSpPr txBox="1"/>
            <p:nvPr/>
          </p:nvSpPr>
          <p:spPr>
            <a:xfrm>
              <a:off x="4500977" y="4393511"/>
              <a:ext cx="319004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 sensor connection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B7986F-3625-4C39-BA96-E721C69F62E3}"/>
                </a:ext>
              </a:extLst>
            </p:cNvPr>
            <p:cNvSpPr txBox="1"/>
            <p:nvPr/>
          </p:nvSpPr>
          <p:spPr>
            <a:xfrm>
              <a:off x="8433787" y="4344555"/>
              <a:ext cx="319004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 sensor &amp; Li-ion battery connection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2C4FD65-7C17-4B3B-AEDF-ABDABF9B8E7F}"/>
              </a:ext>
            </a:extLst>
          </p:cNvPr>
          <p:cNvGrpSpPr/>
          <p:nvPr/>
        </p:nvGrpSpPr>
        <p:grpSpPr>
          <a:xfrm>
            <a:off x="275771" y="1233704"/>
            <a:ext cx="8770182" cy="3215684"/>
            <a:chOff x="696420" y="1365223"/>
            <a:chExt cx="11182914" cy="4339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24CC5A-B35D-4A3E-AB37-25D76956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854" y="1365223"/>
              <a:ext cx="2525172" cy="32137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50E3FF-B3A1-421B-A96A-2E1737DAB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979" y="1365223"/>
              <a:ext cx="2796280" cy="32137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03E31E-7BF0-4B1C-B153-9BC55D72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7446" y="1662043"/>
              <a:ext cx="3871888" cy="29168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BCAC13-B70B-46EC-874D-174DC7A5C8CE}"/>
                </a:ext>
              </a:extLst>
            </p:cNvPr>
            <p:cNvSpPr txBox="1"/>
            <p:nvPr/>
          </p:nvSpPr>
          <p:spPr>
            <a:xfrm>
              <a:off x="696420" y="4998884"/>
              <a:ext cx="3190042" cy="7061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Connection of the transformer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FBA5F5-72A7-4721-94CC-5322BE17BFC1}"/>
                </a:ext>
              </a:extLst>
            </p:cNvPr>
            <p:cNvSpPr txBox="1"/>
            <p:nvPr/>
          </p:nvSpPr>
          <p:spPr>
            <a:xfrm>
              <a:off x="4500979" y="4944345"/>
              <a:ext cx="319004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Connection of the pumps &amp; the relay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233930-25B2-4DD1-AC5D-7A8550793C1A}"/>
                </a:ext>
              </a:extLst>
            </p:cNvPr>
            <p:cNvSpPr txBox="1"/>
            <p:nvPr/>
          </p:nvSpPr>
          <p:spPr>
            <a:xfrm>
              <a:off x="8389397" y="4998884"/>
              <a:ext cx="319004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pumps connected to the solutions’ 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05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F26BD-FA4E-4362-9007-A523F4F54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42" y="705781"/>
            <a:ext cx="5800127" cy="40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0FEF0-A76F-4660-B6DA-96E822437C23}"/>
              </a:ext>
            </a:extLst>
          </p:cNvPr>
          <p:cNvGrpSpPr/>
          <p:nvPr/>
        </p:nvGrpSpPr>
        <p:grpSpPr>
          <a:xfrm>
            <a:off x="347709" y="1208430"/>
            <a:ext cx="8448582" cy="2726640"/>
            <a:chOff x="390618" y="1251750"/>
            <a:chExt cx="11517298" cy="31367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7D5B20-A4CC-40E7-9BFE-DE607DDED715}"/>
                </a:ext>
              </a:extLst>
            </p:cNvPr>
            <p:cNvSpPr/>
            <p:nvPr/>
          </p:nvSpPr>
          <p:spPr>
            <a:xfrm>
              <a:off x="3551069" y="1251750"/>
              <a:ext cx="3968318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 Requirements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2543E3-36E4-4A3E-81BA-12AFBFFFC354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535228" y="2334826"/>
              <a:ext cx="0" cy="461639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08CA85-3D89-4D8C-A880-7B7715D55842}"/>
                </a:ext>
              </a:extLst>
            </p:cNvPr>
            <p:cNvCxnSpPr/>
            <p:nvPr/>
          </p:nvCxnSpPr>
          <p:spPr>
            <a:xfrm>
              <a:off x="1198486" y="2805339"/>
              <a:ext cx="9161755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41FC3F-65C8-4AB2-8A3D-69428C5C8D83}"/>
                </a:ext>
              </a:extLst>
            </p:cNvPr>
            <p:cNvCxnSpPr/>
            <p:nvPr/>
          </p:nvCxnSpPr>
          <p:spPr>
            <a:xfrm>
              <a:off x="1198486" y="2796465"/>
              <a:ext cx="0" cy="594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376D42-7F22-4608-8869-9924254789BD}"/>
                </a:ext>
              </a:extLst>
            </p:cNvPr>
            <p:cNvCxnSpPr/>
            <p:nvPr/>
          </p:nvCxnSpPr>
          <p:spPr>
            <a:xfrm>
              <a:off x="10360241" y="2805339"/>
              <a:ext cx="0" cy="5060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6182D-DE5B-4190-8CDE-58C894E8EA33}"/>
                </a:ext>
              </a:extLst>
            </p:cNvPr>
            <p:cNvSpPr/>
            <p:nvPr/>
          </p:nvSpPr>
          <p:spPr>
            <a:xfrm>
              <a:off x="390618" y="3456374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Ideal pH of 3.4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731B8F-350B-4C33-B85C-0F1C2BD3A9BC}"/>
                </a:ext>
              </a:extLst>
            </p:cNvPr>
            <p:cNvSpPr/>
            <p:nvPr/>
          </p:nvSpPr>
          <p:spPr>
            <a:xfrm>
              <a:off x="9084829" y="3456375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Efficiency: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04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071C047-10C6-454D-AAE4-D85ACC8B453F}"/>
              </a:ext>
            </a:extLst>
          </p:cNvPr>
          <p:cNvGrpSpPr/>
          <p:nvPr/>
        </p:nvGrpSpPr>
        <p:grpSpPr>
          <a:xfrm>
            <a:off x="1176574" y="588815"/>
            <a:ext cx="7424681" cy="3607868"/>
            <a:chOff x="124287" y="204186"/>
            <a:chExt cx="8737837" cy="4942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F836AF-F5BD-49CA-A486-A9706FEBB98B}"/>
                </a:ext>
              </a:extLst>
            </p:cNvPr>
            <p:cNvSpPr/>
            <p:nvPr/>
          </p:nvSpPr>
          <p:spPr>
            <a:xfrm>
              <a:off x="124287" y="204186"/>
              <a:ext cx="2965142" cy="8611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Negative Results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8E20DD7-0200-402B-A9A0-515BD0E46476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2" y="1065319"/>
              <a:ext cx="0" cy="3605817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A2E514-43E9-4B24-A6F3-85342D78026A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2" y="2512381"/>
              <a:ext cx="14078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EE11F47-9FE3-466A-9A0F-5ED9D2DE8CFE}"/>
                </a:ext>
              </a:extLst>
            </p:cNvPr>
            <p:cNvCxnSpPr>
              <a:cxnSpLocks/>
            </p:cNvCxnSpPr>
            <p:nvPr/>
          </p:nvCxnSpPr>
          <p:spPr>
            <a:xfrm>
              <a:off x="303320" y="4671137"/>
              <a:ext cx="14064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1C3487-CC99-4308-BE72-48AFEA04701F}"/>
                </a:ext>
              </a:extLst>
            </p:cNvPr>
            <p:cNvSpPr/>
            <p:nvPr/>
          </p:nvSpPr>
          <p:spPr>
            <a:xfrm>
              <a:off x="1819922" y="2081814"/>
              <a:ext cx="1899820" cy="8611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Burning of the Arduino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B04894-0049-4DB1-9434-9755826B2641}"/>
                </a:ext>
              </a:extLst>
            </p:cNvPr>
            <p:cNvSpPr/>
            <p:nvPr/>
          </p:nvSpPr>
          <p:spPr>
            <a:xfrm>
              <a:off x="1819922" y="4240570"/>
              <a:ext cx="1899820" cy="8611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Inaccurate results of the pH sensor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91D40A-AA7D-409D-83CA-C0EC63DF0DB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3719742" y="2512381"/>
              <a:ext cx="8966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573C30-2B59-4130-BDCA-D3DF6167C4AF}"/>
                </a:ext>
              </a:extLst>
            </p:cNvPr>
            <p:cNvCxnSpPr>
              <a:cxnSpLocks/>
            </p:cNvCxnSpPr>
            <p:nvPr/>
          </p:nvCxnSpPr>
          <p:spPr>
            <a:xfrm>
              <a:off x="3725659" y="4751033"/>
              <a:ext cx="8907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C107D8-0263-43D6-A279-278C812A25FE}"/>
                </a:ext>
              </a:extLst>
            </p:cNvPr>
            <p:cNvSpPr txBox="1"/>
            <p:nvPr/>
          </p:nvSpPr>
          <p:spPr>
            <a:xfrm>
              <a:off x="3743599" y="2148041"/>
              <a:ext cx="9676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Due to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CC9933-F010-4C7D-8B5C-30A2F3F52092}"/>
                </a:ext>
              </a:extLst>
            </p:cNvPr>
            <p:cNvSpPr txBox="1"/>
            <p:nvPr/>
          </p:nvSpPr>
          <p:spPr>
            <a:xfrm>
              <a:off x="3743598" y="4347100"/>
              <a:ext cx="96766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Due to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700187-2C0D-4790-8BBC-536DB35C4E9B}"/>
                </a:ext>
              </a:extLst>
            </p:cNvPr>
            <p:cNvSpPr/>
            <p:nvPr/>
          </p:nvSpPr>
          <p:spPr>
            <a:xfrm>
              <a:off x="4735124" y="2007150"/>
              <a:ext cx="1509204" cy="8610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Reverse connection of the wires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790C87-C891-4EF9-9C2E-247DA05CE614}"/>
                </a:ext>
              </a:extLst>
            </p:cNvPr>
            <p:cNvSpPr/>
            <p:nvPr/>
          </p:nvSpPr>
          <p:spPr>
            <a:xfrm>
              <a:off x="4687410" y="4132827"/>
              <a:ext cx="1509204" cy="96887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Wrong method of calibration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409AE1-2D60-416C-A028-4DF2E10A58D1}"/>
                </a:ext>
              </a:extLst>
            </p:cNvPr>
            <p:cNvCxnSpPr>
              <a:cxnSpLocks/>
            </p:cNvCxnSpPr>
            <p:nvPr/>
          </p:nvCxnSpPr>
          <p:spPr>
            <a:xfrm>
              <a:off x="6196614" y="4769699"/>
              <a:ext cx="1052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27E77E-5408-4459-9FE8-860741C36F4C}"/>
                </a:ext>
              </a:extLst>
            </p:cNvPr>
            <p:cNvSpPr txBox="1"/>
            <p:nvPr/>
          </p:nvSpPr>
          <p:spPr>
            <a:xfrm>
              <a:off x="6196614" y="4347100"/>
              <a:ext cx="1227328" cy="4216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Solved By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DADC05-EA4E-4180-887C-A3D64522D33E}"/>
                </a:ext>
              </a:extLst>
            </p:cNvPr>
            <p:cNvSpPr/>
            <p:nvPr/>
          </p:nvSpPr>
          <p:spPr>
            <a:xfrm>
              <a:off x="7352920" y="4285893"/>
              <a:ext cx="1509204" cy="8610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Calibration using Buffer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89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41BD2A-680B-4B19-BBEA-08B655B6F5BD}"/>
              </a:ext>
            </a:extLst>
          </p:cNvPr>
          <p:cNvGrpSpPr/>
          <p:nvPr/>
        </p:nvGrpSpPr>
        <p:grpSpPr>
          <a:xfrm>
            <a:off x="72571" y="214071"/>
            <a:ext cx="8831943" cy="4606222"/>
            <a:chOff x="230819" y="-378738"/>
            <a:chExt cx="11408545" cy="65265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6DE2B2-0888-4F52-9B57-4F76F39CD1E8}"/>
                </a:ext>
              </a:extLst>
            </p:cNvPr>
            <p:cNvSpPr/>
            <p:nvPr/>
          </p:nvSpPr>
          <p:spPr>
            <a:xfrm>
              <a:off x="354955" y="-378738"/>
              <a:ext cx="3542191" cy="12965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Results: Design Requirement 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FA2012-5AE5-4324-9A34-C48815725C30}"/>
                </a:ext>
              </a:extLst>
            </p:cNvPr>
            <p:cNvSpPr/>
            <p:nvPr/>
          </p:nvSpPr>
          <p:spPr>
            <a:xfrm>
              <a:off x="1287262" y="1669002"/>
              <a:ext cx="3000653" cy="5859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Average Time for the trials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44D587A-F7C9-46DB-B16C-F5CA550FFA9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4287915" y="1961965"/>
              <a:ext cx="38262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D26A9-B9DD-4BCD-AFFA-11E84F026F35}"/>
                </a:ext>
              </a:extLst>
            </p:cNvPr>
            <p:cNvSpPr/>
            <p:nvPr/>
          </p:nvSpPr>
          <p:spPr>
            <a:xfrm>
              <a:off x="8114191" y="1669002"/>
              <a:ext cx="2210540" cy="6569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3.5 minutes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C2E23-EA94-4E56-8CD3-AFAFD4409062}"/>
                </a:ext>
              </a:extLst>
            </p:cNvPr>
            <p:cNvSpPr txBox="1"/>
            <p:nvPr/>
          </p:nvSpPr>
          <p:spPr>
            <a:xfrm>
              <a:off x="1581703" y="2573267"/>
              <a:ext cx="9001218" cy="4360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Efficiency of the protype was measured by comparing the saved time by the project.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67C443-DEF6-4FE7-AF0A-705035434315}"/>
                </a:ext>
              </a:extLst>
            </p:cNvPr>
            <p:cNvSpPr/>
            <p:nvPr/>
          </p:nvSpPr>
          <p:spPr>
            <a:xfrm>
              <a:off x="489010" y="4041105"/>
              <a:ext cx="2112885" cy="5859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3.5 min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AAEA1D-BE87-4390-9517-6080CFEAA4D1}"/>
                </a:ext>
              </a:extLst>
            </p:cNvPr>
            <p:cNvSpPr txBox="1"/>
            <p:nvPr/>
          </p:nvSpPr>
          <p:spPr>
            <a:xfrm>
              <a:off x="1141518" y="3595402"/>
              <a:ext cx="807868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2786F9-E269-447B-9D61-ED0DE5A7F4E6}"/>
                </a:ext>
              </a:extLst>
            </p:cNvPr>
            <p:cNvSpPr/>
            <p:nvPr/>
          </p:nvSpPr>
          <p:spPr>
            <a:xfrm>
              <a:off x="9526479" y="4041105"/>
              <a:ext cx="2112885" cy="5859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2.5 min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B64CA-E0DC-4061-B3C1-663884FABADE}"/>
                </a:ext>
              </a:extLst>
            </p:cNvPr>
            <p:cNvSpPr txBox="1"/>
            <p:nvPr/>
          </p:nvSpPr>
          <p:spPr>
            <a:xfrm>
              <a:off x="9879163" y="3595402"/>
              <a:ext cx="159650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Saved Time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B7363-B841-4BE5-A5D6-C5EF670BF91E}"/>
                </a:ext>
              </a:extLst>
            </p:cNvPr>
            <p:cNvSpPr/>
            <p:nvPr/>
          </p:nvSpPr>
          <p:spPr>
            <a:xfrm>
              <a:off x="4681490" y="4041105"/>
              <a:ext cx="2112885" cy="5859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 min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22F3BB-A84C-4DCB-B604-D8F9E183DFB3}"/>
                </a:ext>
              </a:extLst>
            </p:cNvPr>
            <p:cNvSpPr txBox="1"/>
            <p:nvPr/>
          </p:nvSpPr>
          <p:spPr>
            <a:xfrm>
              <a:off x="4922404" y="3595402"/>
              <a:ext cx="2319814" cy="4360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Regular 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BAFF2F-4191-4EC8-BCB4-FF8517332C2B}"/>
                </a:ext>
              </a:extLst>
            </p:cNvPr>
            <p:cNvSpPr txBox="1"/>
            <p:nvPr/>
          </p:nvSpPr>
          <p:spPr>
            <a:xfrm>
              <a:off x="230819" y="5406501"/>
              <a:ext cx="11381173" cy="7413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Increase in Efficiency is 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91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1CC934-E3A1-4703-8812-2448995D7D85}"/>
              </a:ext>
            </a:extLst>
          </p:cNvPr>
          <p:cNvSpPr/>
          <p:nvPr/>
        </p:nvSpPr>
        <p:spPr>
          <a:xfrm>
            <a:off x="3290506" y="0"/>
            <a:ext cx="2388627" cy="6949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91F1AE-A94C-4A02-BE37-83EE85E85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25148"/>
              </p:ext>
            </p:extLst>
          </p:nvPr>
        </p:nvGraphicFramePr>
        <p:xfrm>
          <a:off x="283464" y="760634"/>
          <a:ext cx="8750187" cy="4007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4637">
                  <a:extLst>
                    <a:ext uri="{9D8B030D-6E8A-4147-A177-3AD203B41FA5}">
                      <a16:colId xmlns:a16="http://schemas.microsoft.com/office/drawing/2014/main" val="3629366055"/>
                    </a:ext>
                  </a:extLst>
                </a:gridCol>
                <a:gridCol w="1785220">
                  <a:extLst>
                    <a:ext uri="{9D8B030D-6E8A-4147-A177-3AD203B41FA5}">
                      <a16:colId xmlns:a16="http://schemas.microsoft.com/office/drawing/2014/main" val="2602242818"/>
                    </a:ext>
                  </a:extLst>
                </a:gridCol>
                <a:gridCol w="2204506">
                  <a:extLst>
                    <a:ext uri="{9D8B030D-6E8A-4147-A177-3AD203B41FA5}">
                      <a16:colId xmlns:a16="http://schemas.microsoft.com/office/drawing/2014/main" val="755644806"/>
                    </a:ext>
                  </a:extLst>
                </a:gridCol>
                <a:gridCol w="2375824">
                  <a:extLst>
                    <a:ext uri="{9D8B030D-6E8A-4147-A177-3AD203B41FA5}">
                      <a16:colId xmlns:a16="http://schemas.microsoft.com/office/drawing/2014/main" val="3632090119"/>
                    </a:ext>
                  </a:extLst>
                </a:gridCol>
              </a:tblGrid>
              <a:tr h="8096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Diluted (Trial 1)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Ideal (Trial 2)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Concentrated (Trial 3)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272696302"/>
                  </a:ext>
                </a:extLst>
              </a:tr>
              <a:tr h="639626">
                <a:tc>
                  <a:txBody>
                    <a:bodyPr/>
                    <a:lstStyle/>
                    <a:p>
                      <a:r>
                        <a:rPr lang="en-US" sz="1400" dirty="0"/>
                        <a:t>Before Trial 1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2.50 ± 0.01 pH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3861977221"/>
                  </a:ext>
                </a:extLst>
              </a:tr>
              <a:tr h="639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After Trial 1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3.60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3.30 ± 0.01 pH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2090507803"/>
                  </a:ext>
                </a:extLst>
              </a:tr>
              <a:tr h="639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Before Trial 2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2.20 ± 0.01 pH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136964152"/>
                  </a:ext>
                </a:extLst>
              </a:tr>
              <a:tr h="639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After Trial 2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3.62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3.28 ± 0.01 pH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3635934028"/>
                  </a:ext>
                </a:extLst>
              </a:tr>
              <a:tr h="639626">
                <a:tc>
                  <a:txBody>
                    <a:bodyPr/>
                    <a:lstStyle/>
                    <a:p>
                      <a:r>
                        <a:rPr lang="en-US" sz="1400" dirty="0"/>
                        <a:t>Average for after trials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3.61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3.40 ± 0.01 pH</a:t>
                      </a:r>
                    </a:p>
                  </a:txBody>
                  <a:tcPr marL="129128" marR="129128" marT="64564" marB="6456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3.29 ± 0.01 pH</a:t>
                      </a:r>
                    </a:p>
                  </a:txBody>
                  <a:tcPr marL="129128" marR="129128" marT="64564" marB="64564"/>
                </a:tc>
                <a:extLst>
                  <a:ext uri="{0D108BD9-81ED-4DB2-BD59-A6C34878D82A}">
                    <a16:rowId xmlns:a16="http://schemas.microsoft.com/office/drawing/2014/main" val="8851068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ED5C20-3E1E-45C9-92B0-6CDAF2167684}"/>
              </a:ext>
            </a:extLst>
          </p:cNvPr>
          <p:cNvSpPr txBox="1"/>
          <p:nvPr/>
        </p:nvSpPr>
        <p:spPr>
          <a:xfrm>
            <a:off x="-1192451" y="4804946"/>
            <a:ext cx="1135454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Since the pH is always near ideal, the first design requirement was achieved.</a:t>
            </a:r>
          </a:p>
        </p:txBody>
      </p:sp>
    </p:spTree>
    <p:extLst>
      <p:ext uri="{BB962C8B-B14F-4D97-AF65-F5344CB8AC3E}">
        <p14:creationId xmlns:p14="http://schemas.microsoft.com/office/powerpoint/2010/main" val="96655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5189D-47AA-431A-80A2-7B755819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433387"/>
            <a:ext cx="5295900" cy="4276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00E055-0383-4F96-8328-A28632C05343}"/>
              </a:ext>
            </a:extLst>
          </p:cNvPr>
          <p:cNvSpPr/>
          <p:nvPr/>
        </p:nvSpPr>
        <p:spPr>
          <a:xfrm>
            <a:off x="356616" y="312755"/>
            <a:ext cx="1464927" cy="65955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Gentian Violet</a:t>
            </a:r>
          </a:p>
        </p:txBody>
      </p:sp>
    </p:spTree>
    <p:extLst>
      <p:ext uri="{BB962C8B-B14F-4D97-AF65-F5344CB8AC3E}">
        <p14:creationId xmlns:p14="http://schemas.microsoft.com/office/powerpoint/2010/main" val="419997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9D73C1B-9B08-4988-B635-E41064C848FF}"/>
              </a:ext>
            </a:extLst>
          </p:cNvPr>
          <p:cNvGrpSpPr/>
          <p:nvPr/>
        </p:nvGrpSpPr>
        <p:grpSpPr>
          <a:xfrm>
            <a:off x="119131" y="115444"/>
            <a:ext cx="8584206" cy="4544568"/>
            <a:chOff x="115410" y="72972"/>
            <a:chExt cx="11751504" cy="67844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702CB3-C1EA-407D-8DA7-563D6129BCBB}"/>
                </a:ext>
              </a:extLst>
            </p:cNvPr>
            <p:cNvGrpSpPr/>
            <p:nvPr/>
          </p:nvGrpSpPr>
          <p:grpSpPr>
            <a:xfrm>
              <a:off x="115410" y="239697"/>
              <a:ext cx="8310973" cy="568171"/>
              <a:chOff x="115410" y="239697"/>
              <a:chExt cx="8310973" cy="56817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BBA2C94-D277-4C54-8BDD-5DA0F437461D}"/>
                  </a:ext>
                </a:extLst>
              </p:cNvPr>
              <p:cNvGrpSpPr/>
              <p:nvPr/>
            </p:nvGrpSpPr>
            <p:grpSpPr>
              <a:xfrm>
                <a:off x="115410" y="239697"/>
                <a:ext cx="2237173" cy="568171"/>
                <a:chOff x="115410" y="239697"/>
                <a:chExt cx="2237173" cy="568171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C814C78-98E6-41E9-86A1-B7F616D6BBE2}"/>
                    </a:ext>
                  </a:extLst>
                </p:cNvPr>
                <p:cNvSpPr/>
                <p:nvPr/>
              </p:nvSpPr>
              <p:spPr>
                <a:xfrm>
                  <a:off x="115410" y="239697"/>
                  <a:ext cx="1571347" cy="568171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pH electrode</a:t>
                  </a: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0BB1B94E-356F-4FE5-AEDE-C69FCC97ECF2}"/>
                    </a:ext>
                  </a:extLst>
                </p:cNvPr>
                <p:cNvCxnSpPr>
                  <a:stCxn id="12" idx="3"/>
                </p:cNvCxnSpPr>
                <p:nvPr/>
              </p:nvCxnSpPr>
              <p:spPr>
                <a:xfrm>
                  <a:off x="1686757" y="523783"/>
                  <a:ext cx="665826" cy="177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D064D4-E462-40F9-BB06-CFA22F07B839}"/>
                  </a:ext>
                </a:extLst>
              </p:cNvPr>
              <p:cNvSpPr txBox="1"/>
              <p:nvPr/>
            </p:nvSpPr>
            <p:spPr>
              <a:xfrm>
                <a:off x="2352583" y="265433"/>
                <a:ext cx="6073800" cy="459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 galvanic cell of a concentration-dependent potential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45D9E4-3FCA-4077-B522-A5E003F77BDE}"/>
                </a:ext>
              </a:extLst>
            </p:cNvPr>
            <p:cNvSpPr/>
            <p:nvPr/>
          </p:nvSpPr>
          <p:spPr>
            <a:xfrm>
              <a:off x="1030046" y="3126662"/>
              <a:ext cx="3114327" cy="8622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 dipping the electrode in a solution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9CA784-A8F5-4709-88D6-D0C3E91EBE9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2587209" y="3988929"/>
              <a:ext cx="1" cy="10110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F750E5-92D9-4772-B761-7636A7F14C69}"/>
                </a:ext>
              </a:extLst>
            </p:cNvPr>
            <p:cNvSpPr/>
            <p:nvPr/>
          </p:nvSpPr>
          <p:spPr>
            <a:xfrm>
              <a:off x="367792" y="5187842"/>
              <a:ext cx="4438835" cy="9232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Potential changes according to the difference in [H+] concentration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B9B7DA-1877-4E94-9D27-781700D15FAB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0" y="807868"/>
              <a:ext cx="17756" cy="2657328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9A933E-36DD-4CAA-ABF5-0B9089E92820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5" y="1367163"/>
              <a:ext cx="798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8B198-8960-42F3-9A16-D20DA43168E6}"/>
                </a:ext>
              </a:extLst>
            </p:cNvPr>
            <p:cNvSpPr/>
            <p:nvPr/>
          </p:nvSpPr>
          <p:spPr>
            <a:xfrm>
              <a:off x="987640" y="1094173"/>
              <a:ext cx="2587841" cy="56817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 electrode of known potential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E1F6180-B003-4C15-B7D9-CB70B30A6183}"/>
                </a:ext>
              </a:extLst>
            </p:cNvPr>
            <p:cNvCxnSpPr/>
            <p:nvPr/>
          </p:nvCxnSpPr>
          <p:spPr>
            <a:xfrm>
              <a:off x="3639845" y="1367163"/>
              <a:ext cx="932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4EEFFB-9C9A-4FD0-A308-6F9A506399D8}"/>
                </a:ext>
              </a:extLst>
            </p:cNvPr>
            <p:cNvSpPr/>
            <p:nvPr/>
          </p:nvSpPr>
          <p:spPr>
            <a:xfrm>
              <a:off x="4633991" y="1031797"/>
              <a:ext cx="3553283" cy="9081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Glass electrode of changing potential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BFDBBD-D36E-46A1-8C4F-09D95B35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3630" y="72972"/>
              <a:ext cx="3553284" cy="6784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86F0CF-88D2-43D7-B26F-220454C87D27}"/>
                </a:ext>
              </a:extLst>
            </p:cNvPr>
            <p:cNvSpPr/>
            <p:nvPr/>
          </p:nvSpPr>
          <p:spPr>
            <a:xfrm>
              <a:off x="5116710" y="2388201"/>
              <a:ext cx="2587841" cy="56817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Potentiometer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DB4462-D3E6-4D62-81EE-563D7A6A57B2}"/>
              </a:ext>
            </a:extLst>
          </p:cNvPr>
          <p:cNvCxnSpPr>
            <a:cxnSpLocks/>
          </p:cNvCxnSpPr>
          <p:nvPr/>
        </p:nvCxnSpPr>
        <p:spPr>
          <a:xfrm>
            <a:off x="119131" y="2387728"/>
            <a:ext cx="5609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089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03720393-CFBE-491E-9DFC-8FCA09876FDE}"/>
              </a:ext>
            </a:extLst>
          </p:cNvPr>
          <p:cNvGrpSpPr/>
          <p:nvPr/>
        </p:nvGrpSpPr>
        <p:grpSpPr>
          <a:xfrm>
            <a:off x="406400" y="791027"/>
            <a:ext cx="8555134" cy="2545519"/>
            <a:chOff x="-918623" y="520823"/>
            <a:chExt cx="11254165" cy="316642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219712-AB91-4D74-A3DA-08D39CC463A7}"/>
                </a:ext>
              </a:extLst>
            </p:cNvPr>
            <p:cNvSpPr/>
            <p:nvPr/>
          </p:nvSpPr>
          <p:spPr>
            <a:xfrm>
              <a:off x="2619688" y="520823"/>
              <a:ext cx="3968318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Some Challenges of the project 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E063FF-D494-4DAD-83CB-D2A77BC247E6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4603847" y="1603899"/>
              <a:ext cx="0" cy="461639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2C89A4E-F7B5-4295-AE7F-32DD736EAA2F}"/>
                </a:ext>
              </a:extLst>
            </p:cNvPr>
            <p:cNvCxnSpPr>
              <a:cxnSpLocks/>
            </p:cNvCxnSpPr>
            <p:nvPr/>
          </p:nvCxnSpPr>
          <p:spPr>
            <a:xfrm>
              <a:off x="267105" y="2074411"/>
              <a:ext cx="8656893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290C3D8-EF70-4BFA-972D-196934CAD881}"/>
                </a:ext>
              </a:extLst>
            </p:cNvPr>
            <p:cNvCxnSpPr/>
            <p:nvPr/>
          </p:nvCxnSpPr>
          <p:spPr>
            <a:xfrm>
              <a:off x="267105" y="2065538"/>
              <a:ext cx="0" cy="594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73490D-92F8-4DB2-B4D1-2C635360BF53}"/>
                </a:ext>
              </a:extLst>
            </p:cNvPr>
            <p:cNvCxnSpPr/>
            <p:nvPr/>
          </p:nvCxnSpPr>
          <p:spPr>
            <a:xfrm>
              <a:off x="8923998" y="2074411"/>
              <a:ext cx="0" cy="5060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A6AE44-EF8B-4FF3-BB9D-FD2010313044}"/>
                </a:ext>
              </a:extLst>
            </p:cNvPr>
            <p:cNvSpPr/>
            <p:nvPr/>
          </p:nvSpPr>
          <p:spPr>
            <a:xfrm>
              <a:off x="7512455" y="2755093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Industrial base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65DE2D-B0B6-49FB-B835-E434A3D2617B}"/>
                </a:ext>
              </a:extLst>
            </p:cNvPr>
            <p:cNvSpPr/>
            <p:nvPr/>
          </p:nvSpPr>
          <p:spPr>
            <a:xfrm>
              <a:off x="-918623" y="2755093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Green energy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14AA42-D3E6-4F64-9EBF-F8EAA365D814}"/>
              </a:ext>
            </a:extLst>
          </p:cNvPr>
          <p:cNvGrpSpPr/>
          <p:nvPr/>
        </p:nvGrpSpPr>
        <p:grpSpPr>
          <a:xfrm>
            <a:off x="356616" y="293829"/>
            <a:ext cx="8430768" cy="4314747"/>
            <a:chOff x="62144" y="75814"/>
            <a:chExt cx="11847250" cy="59238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857086-368A-4B8F-9D90-10D7111D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0334" y="75814"/>
              <a:ext cx="7212390" cy="51426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5B923F-ECA0-4ED0-B830-C8591880091B}"/>
                </a:ext>
              </a:extLst>
            </p:cNvPr>
            <p:cNvSpPr/>
            <p:nvPr/>
          </p:nvSpPr>
          <p:spPr>
            <a:xfrm>
              <a:off x="62144" y="101798"/>
              <a:ext cx="2681056" cy="905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Arduino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5760ED-E97D-421F-9164-D6208474C1A9}"/>
                </a:ext>
              </a:extLst>
            </p:cNvPr>
            <p:cNvSpPr/>
            <p:nvPr/>
          </p:nvSpPr>
          <p:spPr>
            <a:xfrm>
              <a:off x="256748" y="5218434"/>
              <a:ext cx="2583402" cy="781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Microcontroller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C4CE6-E3FB-4D37-9BA1-25E858A7F495}"/>
                </a:ext>
              </a:extLst>
            </p:cNvPr>
            <p:cNvSpPr/>
            <p:nvPr/>
          </p:nvSpPr>
          <p:spPr>
            <a:xfrm>
              <a:off x="3380560" y="5218434"/>
              <a:ext cx="2583402" cy="781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Analog (Input) Pins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015AC8-BCDC-4F16-A8DF-A1D0519AE976}"/>
                </a:ext>
              </a:extLst>
            </p:cNvPr>
            <p:cNvSpPr/>
            <p:nvPr/>
          </p:nvSpPr>
          <p:spPr>
            <a:xfrm>
              <a:off x="6393050" y="5218433"/>
              <a:ext cx="2583402" cy="781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Digital Pins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299BE4-C3CF-424E-906C-4D2DBD0787A5}"/>
                </a:ext>
              </a:extLst>
            </p:cNvPr>
            <p:cNvSpPr/>
            <p:nvPr/>
          </p:nvSpPr>
          <p:spPr>
            <a:xfrm>
              <a:off x="9325992" y="5218433"/>
              <a:ext cx="2583402" cy="781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5V Pin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34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457C95-E32C-451E-9D3D-30B1FBA39E66}"/>
              </a:ext>
            </a:extLst>
          </p:cNvPr>
          <p:cNvGrpSpPr/>
          <p:nvPr/>
        </p:nvGrpSpPr>
        <p:grpSpPr>
          <a:xfrm>
            <a:off x="270591" y="456689"/>
            <a:ext cx="8630249" cy="3868423"/>
            <a:chOff x="248574" y="186431"/>
            <a:chExt cx="11618544" cy="44548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702DF-9F19-4DC7-A73D-F568018E1AF4}"/>
                </a:ext>
              </a:extLst>
            </p:cNvPr>
            <p:cNvSpPr/>
            <p:nvPr/>
          </p:nvSpPr>
          <p:spPr>
            <a:xfrm>
              <a:off x="248574" y="186431"/>
              <a:ext cx="3364637" cy="8877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Feedback Control Mechanism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C7D05D-04D9-4EBE-B7F6-8D33449FA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05" y="1713892"/>
              <a:ext cx="11581613" cy="2927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61687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A989D9-CA5E-4584-A342-52200307307D}"/>
              </a:ext>
            </a:extLst>
          </p:cNvPr>
          <p:cNvGrpSpPr/>
          <p:nvPr/>
        </p:nvGrpSpPr>
        <p:grpSpPr>
          <a:xfrm>
            <a:off x="144440" y="195449"/>
            <a:ext cx="8487497" cy="4797175"/>
            <a:chOff x="-12358" y="-122558"/>
            <a:chExt cx="11525573" cy="61920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8FAE9A-F588-4917-9041-A6B1E9F813A9}"/>
                </a:ext>
              </a:extLst>
            </p:cNvPr>
            <p:cNvSpPr/>
            <p:nvPr/>
          </p:nvSpPr>
          <p:spPr>
            <a:xfrm>
              <a:off x="-12358" y="-122558"/>
              <a:ext cx="2681056" cy="90552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Arduino Code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546FBC-80FF-4DBC-9CCA-61AC9387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352" y="-122558"/>
              <a:ext cx="8629863" cy="6192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EBE1B70-B1B8-42FD-8B8C-37D44653DC76}"/>
              </a:ext>
            </a:extLst>
          </p:cNvPr>
          <p:cNvGrpSpPr/>
          <p:nvPr/>
        </p:nvGrpSpPr>
        <p:grpSpPr>
          <a:xfrm>
            <a:off x="113551" y="76149"/>
            <a:ext cx="8612177" cy="4707739"/>
            <a:chOff x="293303" y="-11145"/>
            <a:chExt cx="11898698" cy="60124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754E5F-BB3F-45FB-BF5B-A626C12A6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5691" y="551248"/>
              <a:ext cx="7606310" cy="5450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8DB056-8399-4368-BC57-BB369F20DE4D}"/>
                </a:ext>
              </a:extLst>
            </p:cNvPr>
            <p:cNvSpPr/>
            <p:nvPr/>
          </p:nvSpPr>
          <p:spPr>
            <a:xfrm>
              <a:off x="402366" y="1051978"/>
              <a:ext cx="3764132" cy="9521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Light photon strikes the depletion region of the PN-junction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3504DBB-E70B-4E5B-AD0E-86BCC8D50BB6}"/>
                </a:ext>
              </a:extLst>
            </p:cNvPr>
            <p:cNvCxnSpPr>
              <a:cxnSpLocks/>
            </p:cNvCxnSpPr>
            <p:nvPr/>
          </p:nvCxnSpPr>
          <p:spPr>
            <a:xfrm>
              <a:off x="2358048" y="2004108"/>
              <a:ext cx="0" cy="6503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106AE2-E3C2-4A04-A23A-3F31D719E86B}"/>
                </a:ext>
              </a:extLst>
            </p:cNvPr>
            <p:cNvSpPr/>
            <p:nvPr/>
          </p:nvSpPr>
          <p:spPr>
            <a:xfrm>
              <a:off x="475981" y="2654422"/>
              <a:ext cx="3764132" cy="5326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Carries excess charge, creating an electric field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E67E189-6597-4A97-BD17-9EF9F83E41E8}"/>
                </a:ext>
              </a:extLst>
            </p:cNvPr>
            <p:cNvCxnSpPr>
              <a:cxnSpLocks/>
            </p:cNvCxnSpPr>
            <p:nvPr/>
          </p:nvCxnSpPr>
          <p:spPr>
            <a:xfrm>
              <a:off x="2358047" y="3200224"/>
              <a:ext cx="0" cy="5371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E8EC16-B1FC-48F2-B659-F36DD8C15B78}"/>
                </a:ext>
              </a:extLst>
            </p:cNvPr>
            <p:cNvSpPr/>
            <p:nvPr/>
          </p:nvSpPr>
          <p:spPr>
            <a:xfrm>
              <a:off x="463348" y="3737372"/>
              <a:ext cx="3764132" cy="5326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Electrons move to the N region, and holes move to the P region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F4498F-C910-400B-A027-AD8AA09C199D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2358048" y="4269432"/>
              <a:ext cx="0" cy="679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38F6C9-2E8C-455B-9113-19FAB1AA1764}"/>
                </a:ext>
              </a:extLst>
            </p:cNvPr>
            <p:cNvSpPr/>
            <p:nvPr/>
          </p:nvSpPr>
          <p:spPr>
            <a:xfrm>
              <a:off x="475981" y="4948621"/>
              <a:ext cx="3764132" cy="1044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PN junction works as a small battery that produces external current.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71B454-ECC4-4552-9B3E-6B5F0C4A00BC}"/>
                </a:ext>
              </a:extLst>
            </p:cNvPr>
            <p:cNvSpPr/>
            <p:nvPr/>
          </p:nvSpPr>
          <p:spPr>
            <a:xfrm>
              <a:off x="293303" y="-11145"/>
              <a:ext cx="3873195" cy="6414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Solar Panels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8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781CFB9-8ED4-41AB-B284-3721268F772C}"/>
              </a:ext>
            </a:extLst>
          </p:cNvPr>
          <p:cNvGrpSpPr/>
          <p:nvPr/>
        </p:nvGrpSpPr>
        <p:grpSpPr>
          <a:xfrm>
            <a:off x="150921" y="337351"/>
            <a:ext cx="8842158" cy="4682705"/>
            <a:chOff x="150920" y="337351"/>
            <a:chExt cx="11686788" cy="5073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B58D97-0CC3-4AF8-8481-E65D3CD93C57}"/>
                </a:ext>
              </a:extLst>
            </p:cNvPr>
            <p:cNvSpPr/>
            <p:nvPr/>
          </p:nvSpPr>
          <p:spPr>
            <a:xfrm>
              <a:off x="150920" y="337351"/>
              <a:ext cx="2352583" cy="84337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Lithium-ion battery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5B4ADD-FE60-4F39-B5FD-F380547B6205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503503" y="759041"/>
              <a:ext cx="14825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97A68E-084B-44D4-A2F9-077359B4CC8F}"/>
                </a:ext>
              </a:extLst>
            </p:cNvPr>
            <p:cNvSpPr txBox="1"/>
            <p:nvPr/>
          </p:nvSpPr>
          <p:spPr>
            <a:xfrm>
              <a:off x="2541929" y="402799"/>
              <a:ext cx="1589174" cy="33348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Consists of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E87DFB-CB59-49C4-B6A0-6451412E1DF0}"/>
                </a:ext>
              </a:extLst>
            </p:cNvPr>
            <p:cNvSpPr/>
            <p:nvPr/>
          </p:nvSpPr>
          <p:spPr>
            <a:xfrm>
              <a:off x="3986072" y="458311"/>
              <a:ext cx="7226423" cy="60145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Metallic sheet, containing 3 sheets: anode, cathode, &amp; insulator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89AFB3-6F7F-451D-A649-78C4095920E3}"/>
                </a:ext>
              </a:extLst>
            </p:cNvPr>
            <p:cNvGrpSpPr/>
            <p:nvPr/>
          </p:nvGrpSpPr>
          <p:grpSpPr>
            <a:xfrm>
              <a:off x="266330" y="1699377"/>
              <a:ext cx="6764785" cy="2919752"/>
              <a:chOff x="150920" y="1953087"/>
              <a:chExt cx="6764785" cy="291975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CD6B46-5FFC-4F1D-A789-120D315F30D2}"/>
                  </a:ext>
                </a:extLst>
              </p:cNvPr>
              <p:cNvSpPr/>
              <p:nvPr/>
            </p:nvSpPr>
            <p:spPr>
              <a:xfrm>
                <a:off x="150920" y="1953087"/>
                <a:ext cx="1438183" cy="66581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Anode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1799D9B-8944-418D-8897-0B67296A0641}"/>
                  </a:ext>
                </a:extLst>
              </p:cNvPr>
              <p:cNvCxnSpPr>
                <a:stCxn id="14" idx="3"/>
              </p:cNvCxnSpPr>
              <p:nvPr/>
            </p:nvCxnSpPr>
            <p:spPr>
              <a:xfrm flipV="1">
                <a:off x="1589103" y="2281561"/>
                <a:ext cx="399495" cy="4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D37B88A-3305-4821-8D16-76376337A899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799" y="2036410"/>
                    <a:ext cx="4634144" cy="51834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𝑥𝑖𝑑𝑎𝑡𝑖𝑜𝑛</m:t>
                              </m:r>
                            </m:e>
                          </m:groupCh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.)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D37B88A-3305-4821-8D16-76376337A8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799" y="2036410"/>
                    <a:ext cx="4634144" cy="51834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AD2D31-9F5D-494F-987B-3B747AEDC1F3}"/>
                  </a:ext>
                </a:extLst>
              </p:cNvPr>
              <p:cNvSpPr/>
              <p:nvPr/>
            </p:nvSpPr>
            <p:spPr>
              <a:xfrm>
                <a:off x="150920" y="3082272"/>
                <a:ext cx="1438183" cy="66581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Cathode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32730CD-FC9E-4A85-B066-CAB780EA1523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 flipV="1">
                <a:off x="1589103" y="3410746"/>
                <a:ext cx="399495" cy="4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D8D76A7-BEF6-4E70-9367-393FC8BAE1E9}"/>
                      </a:ext>
                    </a:extLst>
                  </p:cNvPr>
                  <p:cNvSpPr txBox="1"/>
                  <p:nvPr/>
                </p:nvSpPr>
                <p:spPr>
                  <a:xfrm>
                    <a:off x="2068497" y="3179927"/>
                    <a:ext cx="4740677" cy="51834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.)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𝑅𝑒𝑑𝑢𝑐𝑡𝑖𝑜𝑛</m:t>
                              </m:r>
                            </m:e>
                          </m:groupCh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𝐿𝑖𝐶𝑜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D8D76A7-BEF6-4E70-9367-393FC8BAE1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8497" y="3179927"/>
                    <a:ext cx="4740677" cy="5183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6FADE8-7E00-4A71-BEF7-B6842D2BDA61}"/>
                  </a:ext>
                </a:extLst>
              </p:cNvPr>
              <p:cNvSpPr/>
              <p:nvPr/>
            </p:nvSpPr>
            <p:spPr>
              <a:xfrm>
                <a:off x="150920" y="4207023"/>
                <a:ext cx="1438183" cy="66581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Total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8C4B948-10D6-4698-BE6F-DE3D6B24240F}"/>
                  </a:ext>
                </a:extLst>
              </p:cNvPr>
              <p:cNvCxnSpPr>
                <a:stCxn id="20" idx="3"/>
              </p:cNvCxnSpPr>
              <p:nvPr/>
            </p:nvCxnSpPr>
            <p:spPr>
              <a:xfrm flipV="1">
                <a:off x="1589103" y="4535497"/>
                <a:ext cx="399495" cy="4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2313669-A012-4A7F-9E81-23E15579B685}"/>
                      </a:ext>
                    </a:extLst>
                  </p:cNvPr>
                  <p:cNvSpPr txBox="1"/>
                  <p:nvPr/>
                </p:nvSpPr>
                <p:spPr>
                  <a:xfrm>
                    <a:off x="2175028" y="4281933"/>
                    <a:ext cx="4740677" cy="5071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𝑖𝑠𝑐h𝑎𝑟𝑔𝑒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𝐿𝑖𝐶𝑜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+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2313669-A012-4A7F-9E81-23E15579B6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028" y="4281933"/>
                    <a:ext cx="4740677" cy="5071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3CBC46-2247-40D7-952B-5B368400C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748" y="1180730"/>
              <a:ext cx="4779960" cy="42303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9360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6536EC-3417-43A6-83E9-37D476FD9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5374" y="156636"/>
            <a:ext cx="7071657" cy="50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E87FF-3DAE-411E-9044-C239BBCA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3" y="1416765"/>
            <a:ext cx="1953533" cy="2861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611F3B-E748-473B-840E-5EF09B62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1319665"/>
            <a:ext cx="3184979" cy="3184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F67F2C-B62B-4D9D-BE24-0D12232747FE}"/>
              </a:ext>
            </a:extLst>
          </p:cNvPr>
          <p:cNvSpPr/>
          <p:nvPr/>
        </p:nvSpPr>
        <p:spPr>
          <a:xfrm>
            <a:off x="2049791" y="275277"/>
            <a:ext cx="5044417" cy="701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Material Recommendation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F8CBE-4DA4-4950-8912-30D880A8DD9C}"/>
              </a:ext>
            </a:extLst>
          </p:cNvPr>
          <p:cNvSpPr/>
          <p:nvPr/>
        </p:nvSpPr>
        <p:spPr>
          <a:xfrm>
            <a:off x="1578077" y="4278278"/>
            <a:ext cx="1332038" cy="701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 Dollars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2372B-EA1F-49A1-B524-13E75538EBAF}"/>
              </a:ext>
            </a:extLst>
          </p:cNvPr>
          <p:cNvSpPr/>
          <p:nvPr/>
        </p:nvSpPr>
        <p:spPr>
          <a:xfrm>
            <a:off x="6660520" y="4298008"/>
            <a:ext cx="1332038" cy="701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240 Dollars</a:t>
            </a:r>
          </a:p>
        </p:txBody>
      </p:sp>
    </p:spTree>
    <p:extLst>
      <p:ext uri="{BB962C8B-B14F-4D97-AF65-F5344CB8AC3E}">
        <p14:creationId xmlns:p14="http://schemas.microsoft.com/office/powerpoint/2010/main" val="116983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1D28E-8635-4B91-8498-8E76BA62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19" y="1350282"/>
            <a:ext cx="5541959" cy="2849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99BFCA-183F-48BC-A0F0-AB1D08D8AAD0}"/>
              </a:ext>
            </a:extLst>
          </p:cNvPr>
          <p:cNvSpPr/>
          <p:nvPr/>
        </p:nvSpPr>
        <p:spPr>
          <a:xfrm>
            <a:off x="2049791" y="275277"/>
            <a:ext cx="5044417" cy="701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Benban</a:t>
            </a:r>
            <a:r>
              <a:rPr lang="en-US" dirty="0"/>
              <a:t> Solar Park</a:t>
            </a:r>
          </a:p>
        </p:txBody>
      </p:sp>
    </p:spTree>
    <p:extLst>
      <p:ext uri="{BB962C8B-B14F-4D97-AF65-F5344CB8AC3E}">
        <p14:creationId xmlns:p14="http://schemas.microsoft.com/office/powerpoint/2010/main" val="32775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24B86-2470-4A3E-BF33-4FA558A8D97F}"/>
              </a:ext>
            </a:extLst>
          </p:cNvPr>
          <p:cNvSpPr txBox="1"/>
          <p:nvPr/>
        </p:nvSpPr>
        <p:spPr>
          <a:xfrm>
            <a:off x="1019907" y="509954"/>
            <a:ext cx="11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3.8 </a:t>
            </a:r>
            <a:r>
              <a:rPr lang="en-US" sz="2000" dirty="0" err="1"/>
              <a:t>TWh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2B56A-543A-4C27-8124-7FFAF9A77C96}"/>
              </a:ext>
            </a:extLst>
          </p:cNvPr>
          <p:cNvSpPr txBox="1"/>
          <p:nvPr/>
        </p:nvSpPr>
        <p:spPr>
          <a:xfrm>
            <a:off x="1019907" y="910064"/>
            <a:ext cx="115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tons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C92B3-6F93-4319-B24D-FB98A24197B6}"/>
              </a:ext>
            </a:extLst>
          </p:cNvPr>
          <p:cNvSpPr txBox="1"/>
          <p:nvPr/>
        </p:nvSpPr>
        <p:spPr>
          <a:xfrm>
            <a:off x="1019906" y="1310174"/>
            <a:ext cx="190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60,000 </a:t>
            </a:r>
            <a:r>
              <a:rPr lang="en-US" sz="2000" dirty="0" err="1"/>
              <a:t>Litres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C9239-8F98-43B1-96F4-BA8315967228}"/>
              </a:ext>
            </a:extLst>
          </p:cNvPr>
          <p:cNvSpPr txBox="1"/>
          <p:nvPr/>
        </p:nvSpPr>
        <p:spPr>
          <a:xfrm>
            <a:off x="1019906" y="1710284"/>
            <a:ext cx="291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49 units at a scale of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086EF-9A45-466A-AF49-2C6DA1D30FB9}"/>
              </a:ext>
            </a:extLst>
          </p:cNvPr>
          <p:cNvSpPr txBox="1"/>
          <p:nvPr/>
        </p:nvSpPr>
        <p:spPr>
          <a:xfrm>
            <a:off x="1019906" y="2110394"/>
            <a:ext cx="291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2.9 GWh</a:t>
            </a:r>
          </a:p>
        </p:txBody>
      </p:sp>
    </p:spTree>
    <p:extLst>
      <p:ext uri="{BB962C8B-B14F-4D97-AF65-F5344CB8AC3E}">
        <p14:creationId xmlns:p14="http://schemas.microsoft.com/office/powerpoint/2010/main" val="173569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43555-5157-4DBA-95E2-A5298B1AF53A}"/>
              </a:ext>
            </a:extLst>
          </p:cNvPr>
          <p:cNvSpPr txBox="1"/>
          <p:nvPr/>
        </p:nvSpPr>
        <p:spPr>
          <a:xfrm>
            <a:off x="1644162" y="1749669"/>
            <a:ext cx="523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40802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8123C40D-0A5C-4391-AEA2-7C16922E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" y="812524"/>
            <a:ext cx="8206014" cy="3518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6EA757-A945-4532-93B4-7B32F5903C90}"/>
              </a:ext>
            </a:extLst>
          </p:cNvPr>
          <p:cNvGrpSpPr/>
          <p:nvPr/>
        </p:nvGrpSpPr>
        <p:grpSpPr>
          <a:xfrm>
            <a:off x="840491" y="521771"/>
            <a:ext cx="7233580" cy="4099958"/>
            <a:chOff x="310718" y="479394"/>
            <a:chExt cx="10919533" cy="49152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7EAD4C-70CF-44E1-972B-5BD4C46D7E67}"/>
                </a:ext>
              </a:extLst>
            </p:cNvPr>
            <p:cNvSpPr/>
            <p:nvPr/>
          </p:nvSpPr>
          <p:spPr>
            <a:xfrm>
              <a:off x="310718" y="479394"/>
              <a:ext cx="3160451" cy="8522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Our Problem is 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C27A32E-C5BC-4A94-AF4B-4E6FD7F7C736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471169" y="905522"/>
              <a:ext cx="5859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F7231C-DE6D-4CAA-B7F2-FC5E6254B77E}"/>
                </a:ext>
              </a:extLst>
            </p:cNvPr>
            <p:cNvSpPr txBox="1"/>
            <p:nvPr/>
          </p:nvSpPr>
          <p:spPr>
            <a:xfrm>
              <a:off x="4154749" y="683581"/>
              <a:ext cx="508793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Improve a traditional industrial process.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767292-DD8D-433F-87ED-8EDCFB237E6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1890944" y="1331650"/>
              <a:ext cx="2" cy="3508162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6C9E5E-2CB6-44F8-B278-9E5C91F5AB01}"/>
                </a:ext>
              </a:extLst>
            </p:cNvPr>
            <p:cNvCxnSpPr/>
            <p:nvPr/>
          </p:nvCxnSpPr>
          <p:spPr>
            <a:xfrm>
              <a:off x="1890944" y="2361460"/>
              <a:ext cx="2352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EE2CB3-7458-4F32-B898-5005D2B33753}"/>
                </a:ext>
              </a:extLst>
            </p:cNvPr>
            <p:cNvCxnSpPr/>
            <p:nvPr/>
          </p:nvCxnSpPr>
          <p:spPr>
            <a:xfrm>
              <a:off x="1882066" y="4839814"/>
              <a:ext cx="2352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4D760E-33C3-4D25-9B82-15142E4A21C1}"/>
                </a:ext>
              </a:extLst>
            </p:cNvPr>
            <p:cNvSpPr txBox="1"/>
            <p:nvPr/>
          </p:nvSpPr>
          <p:spPr>
            <a:xfrm rot="16200000">
              <a:off x="791879" y="3243604"/>
              <a:ext cx="1713387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Solved through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3DB24F-A532-466E-B0A9-DC8FF42D03B0}"/>
                </a:ext>
              </a:extLst>
            </p:cNvPr>
            <p:cNvSpPr/>
            <p:nvPr/>
          </p:nvSpPr>
          <p:spPr>
            <a:xfrm>
              <a:off x="4358936" y="1806611"/>
              <a:ext cx="6871315" cy="11096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Using a Feedback Control Mechanism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FD46C-D75A-4946-986B-46697EE5AACD}"/>
                </a:ext>
              </a:extLst>
            </p:cNvPr>
            <p:cNvSpPr/>
            <p:nvPr/>
          </p:nvSpPr>
          <p:spPr>
            <a:xfrm>
              <a:off x="4270159" y="4284964"/>
              <a:ext cx="6871315" cy="11096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Using a green energy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35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7C696-96FC-4359-ABED-25F204BE4FC9}"/>
              </a:ext>
            </a:extLst>
          </p:cNvPr>
          <p:cNvGrpSpPr/>
          <p:nvPr/>
        </p:nvGrpSpPr>
        <p:grpSpPr>
          <a:xfrm>
            <a:off x="270779" y="311762"/>
            <a:ext cx="8710977" cy="4814556"/>
            <a:chOff x="84908" y="205030"/>
            <a:chExt cx="12711065" cy="63506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25BADD-A55B-412E-8F3B-3E7C1F2B3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44"/>
            <a:stretch/>
          </p:blipFill>
          <p:spPr>
            <a:xfrm>
              <a:off x="1990064" y="2462853"/>
              <a:ext cx="10805909" cy="4092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4FFC11-2776-4527-BC71-E6D56A50F50B}"/>
                </a:ext>
              </a:extLst>
            </p:cNvPr>
            <p:cNvCxnSpPr>
              <a:cxnSpLocks/>
            </p:cNvCxnSpPr>
            <p:nvPr/>
          </p:nvCxnSpPr>
          <p:spPr>
            <a:xfrm>
              <a:off x="84909" y="881840"/>
              <a:ext cx="0" cy="2990306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5F8D0E7-940E-4010-9FDC-110AC2DD93AC}"/>
                </a:ext>
              </a:extLst>
            </p:cNvPr>
            <p:cNvCxnSpPr>
              <a:cxnSpLocks/>
            </p:cNvCxnSpPr>
            <p:nvPr/>
          </p:nvCxnSpPr>
          <p:spPr>
            <a:xfrm>
              <a:off x="3477839" y="790504"/>
              <a:ext cx="10801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350E52C-F42E-4393-9743-C47BAFC730BE}"/>
                </a:ext>
              </a:extLst>
            </p:cNvPr>
            <p:cNvCxnSpPr>
              <a:cxnSpLocks/>
            </p:cNvCxnSpPr>
            <p:nvPr/>
          </p:nvCxnSpPr>
          <p:spPr>
            <a:xfrm>
              <a:off x="113924" y="2462853"/>
              <a:ext cx="1611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196E3D-923E-475A-9B79-E47D6C94D14A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3" y="3872146"/>
              <a:ext cx="17317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0DED34-CFC9-4CE2-A2F3-5DA6471B86EC}"/>
                </a:ext>
              </a:extLst>
            </p:cNvPr>
            <p:cNvSpPr txBox="1"/>
            <p:nvPr/>
          </p:nvSpPr>
          <p:spPr>
            <a:xfrm>
              <a:off x="3477839" y="387575"/>
              <a:ext cx="174889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814575-D3ED-4F8D-AC02-84330C7E122D}"/>
                </a:ext>
              </a:extLst>
            </p:cNvPr>
            <p:cNvSpPr/>
            <p:nvPr/>
          </p:nvSpPr>
          <p:spPr>
            <a:xfrm>
              <a:off x="4694854" y="220346"/>
              <a:ext cx="2146910" cy="11332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Monitors Electricity for home appliances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0E7283-6453-4533-A3EE-0CAE39F5EC23}"/>
                </a:ext>
              </a:extLst>
            </p:cNvPr>
            <p:cNvSpPr txBox="1"/>
            <p:nvPr/>
          </p:nvSpPr>
          <p:spPr>
            <a:xfrm>
              <a:off x="113924" y="1931794"/>
              <a:ext cx="1611320" cy="405974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Strengths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82EB07-AAAB-41F9-B962-6A071264FFB1}"/>
                </a:ext>
              </a:extLst>
            </p:cNvPr>
            <p:cNvSpPr txBox="1"/>
            <p:nvPr/>
          </p:nvSpPr>
          <p:spPr>
            <a:xfrm>
              <a:off x="155348" y="3413490"/>
              <a:ext cx="174889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Weakness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DCD108-F4AD-49E9-9018-07117F1E4531}"/>
                </a:ext>
              </a:extLst>
            </p:cNvPr>
            <p:cNvSpPr/>
            <p:nvPr/>
          </p:nvSpPr>
          <p:spPr>
            <a:xfrm>
              <a:off x="1919627" y="2026324"/>
              <a:ext cx="1748898" cy="70133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Efficient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7AEF48-74F6-4013-A841-14556C80B430}"/>
                </a:ext>
              </a:extLst>
            </p:cNvPr>
            <p:cNvSpPr/>
            <p:nvPr/>
          </p:nvSpPr>
          <p:spPr>
            <a:xfrm>
              <a:off x="1919625" y="3521478"/>
              <a:ext cx="1748898" cy="70133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Expensive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E8880C-060A-4858-A8A3-2D7DC30410C5}"/>
                </a:ext>
              </a:extLst>
            </p:cNvPr>
            <p:cNvCxnSpPr/>
            <p:nvPr/>
          </p:nvCxnSpPr>
          <p:spPr>
            <a:xfrm>
              <a:off x="90253" y="881840"/>
              <a:ext cx="11629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6D6F2A-A25D-4DF5-898F-DC07E3801889}"/>
                </a:ext>
              </a:extLst>
            </p:cNvPr>
            <p:cNvSpPr txBox="1"/>
            <p:nvPr/>
          </p:nvSpPr>
          <p:spPr>
            <a:xfrm>
              <a:off x="84908" y="486740"/>
              <a:ext cx="174889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FC4167-20CB-4A08-A49B-A4B8BB1EAA22}"/>
                </a:ext>
              </a:extLst>
            </p:cNvPr>
            <p:cNvSpPr/>
            <p:nvPr/>
          </p:nvSpPr>
          <p:spPr>
            <a:xfrm>
              <a:off x="1276899" y="205030"/>
              <a:ext cx="2064056" cy="113302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Smart Grids Solar Energy Production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53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D3EB0B-CEE1-4457-9EF2-7AE6A6DC660D}"/>
              </a:ext>
            </a:extLst>
          </p:cNvPr>
          <p:cNvGrpSpPr/>
          <p:nvPr/>
        </p:nvGrpSpPr>
        <p:grpSpPr>
          <a:xfrm>
            <a:off x="564649" y="286758"/>
            <a:ext cx="8202717" cy="4457964"/>
            <a:chOff x="54311" y="283285"/>
            <a:chExt cx="12997556" cy="57989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8D07CD-BBA5-49F6-A73A-D721CB3522E3}"/>
                </a:ext>
              </a:extLst>
            </p:cNvPr>
            <p:cNvCxnSpPr>
              <a:cxnSpLocks/>
            </p:cNvCxnSpPr>
            <p:nvPr/>
          </p:nvCxnSpPr>
          <p:spPr>
            <a:xfrm>
              <a:off x="65676" y="881840"/>
              <a:ext cx="10068" cy="5049925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1FBAC3-F3D0-483E-8B37-22ACDB48D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75" y="2399843"/>
              <a:ext cx="14316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0D4B81B-2900-4541-BB00-88AA3C946681}"/>
                </a:ext>
              </a:extLst>
            </p:cNvPr>
            <p:cNvCxnSpPr>
              <a:cxnSpLocks/>
            </p:cNvCxnSpPr>
            <p:nvPr/>
          </p:nvCxnSpPr>
          <p:spPr>
            <a:xfrm>
              <a:off x="119396" y="4097895"/>
              <a:ext cx="13779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B2C009-32E7-4C4A-B068-36E0745CF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2" y="5931765"/>
              <a:ext cx="142631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DF125D-EB8E-4BEF-9409-F8F12C646CCC}"/>
                </a:ext>
              </a:extLst>
            </p:cNvPr>
            <p:cNvSpPr txBox="1"/>
            <p:nvPr/>
          </p:nvSpPr>
          <p:spPr>
            <a:xfrm>
              <a:off x="65674" y="1984337"/>
              <a:ext cx="174889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895959-0C85-43D6-A470-B33EE30A90C7}"/>
                </a:ext>
              </a:extLst>
            </p:cNvPr>
            <p:cNvSpPr txBox="1"/>
            <p:nvPr/>
          </p:nvSpPr>
          <p:spPr>
            <a:xfrm>
              <a:off x="54311" y="3687263"/>
              <a:ext cx="1574752" cy="400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Strengths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5B28DA-F112-44DB-B639-7AF17CCF15E0}"/>
                </a:ext>
              </a:extLst>
            </p:cNvPr>
            <p:cNvSpPr txBox="1"/>
            <p:nvPr/>
          </p:nvSpPr>
          <p:spPr>
            <a:xfrm>
              <a:off x="87108" y="5531405"/>
              <a:ext cx="1748895" cy="400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Weakness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BE12C0-12A9-4046-9918-912599EE26F3}"/>
                </a:ext>
              </a:extLst>
            </p:cNvPr>
            <p:cNvSpPr/>
            <p:nvPr/>
          </p:nvSpPr>
          <p:spPr>
            <a:xfrm>
              <a:off x="1852485" y="3650926"/>
              <a:ext cx="1748896" cy="70133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Automated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BB0A51-E466-4467-AF3B-40A5AA8DC854}"/>
                </a:ext>
              </a:extLst>
            </p:cNvPr>
            <p:cNvSpPr/>
            <p:nvPr/>
          </p:nvSpPr>
          <p:spPr>
            <a:xfrm>
              <a:off x="1814573" y="5380917"/>
              <a:ext cx="1748896" cy="7013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Difficulty in installation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5C1DBB-4878-4297-B047-12AA90ECED8A}"/>
                </a:ext>
              </a:extLst>
            </p:cNvPr>
            <p:cNvCxnSpPr>
              <a:cxnSpLocks/>
            </p:cNvCxnSpPr>
            <p:nvPr/>
          </p:nvCxnSpPr>
          <p:spPr>
            <a:xfrm>
              <a:off x="90253" y="881840"/>
              <a:ext cx="14070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4A1BF-75CF-49AF-873F-250A43C21B2B}"/>
                </a:ext>
              </a:extLst>
            </p:cNvPr>
            <p:cNvSpPr txBox="1"/>
            <p:nvPr/>
          </p:nvSpPr>
          <p:spPr>
            <a:xfrm>
              <a:off x="90253" y="480465"/>
              <a:ext cx="174889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3BF9F5-0A46-433C-9870-F7E6DA3FB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790" y="1193306"/>
              <a:ext cx="8631077" cy="41008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B69295-A0EB-4118-AD7E-B0F9C1C74BA4}"/>
                </a:ext>
              </a:extLst>
            </p:cNvPr>
            <p:cNvSpPr/>
            <p:nvPr/>
          </p:nvSpPr>
          <p:spPr>
            <a:xfrm>
              <a:off x="1672715" y="283285"/>
              <a:ext cx="2108437" cy="12684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Sulfur Recovery unit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B2C476-F4FE-44C3-BE22-9C6ABB081F5B}"/>
                </a:ext>
              </a:extLst>
            </p:cNvPr>
            <p:cNvSpPr/>
            <p:nvPr/>
          </p:nvSpPr>
          <p:spPr>
            <a:xfrm>
              <a:off x="1724985" y="1960991"/>
              <a:ext cx="2387874" cy="1137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Extracts Sulphur from acid gases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5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791D059-A8F2-4C8B-BD21-0EB30262F88C}"/>
              </a:ext>
            </a:extLst>
          </p:cNvPr>
          <p:cNvGrpSpPr/>
          <p:nvPr/>
        </p:nvGrpSpPr>
        <p:grpSpPr>
          <a:xfrm>
            <a:off x="303285" y="696076"/>
            <a:ext cx="8537429" cy="3882643"/>
            <a:chOff x="221943" y="204187"/>
            <a:chExt cx="11319024" cy="56959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FD9D88-2C2F-424B-9077-2B5739FB7409}"/>
                </a:ext>
              </a:extLst>
            </p:cNvPr>
            <p:cNvSpPr/>
            <p:nvPr/>
          </p:nvSpPr>
          <p:spPr>
            <a:xfrm>
              <a:off x="221943" y="204187"/>
              <a:ext cx="2086252" cy="92151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solution is: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417A067-5116-4AE1-9E07-B6BC61BE4404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2308195" y="664944"/>
              <a:ext cx="621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7C9E6-788A-432B-B0A5-5F2789ED50E8}"/>
                </a:ext>
              </a:extLst>
            </p:cNvPr>
            <p:cNvSpPr txBox="1"/>
            <p:nvPr/>
          </p:nvSpPr>
          <p:spPr>
            <a:xfrm>
              <a:off x="3003920" y="360620"/>
              <a:ext cx="6374168" cy="36933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Improving the Gentian Violet Solution Industry.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F20CC3-66AB-424C-9511-72249448E343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6" y="1180730"/>
              <a:ext cx="0" cy="4392666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E6BF1D-F254-42FF-B456-A1DC3B668380}"/>
                </a:ext>
              </a:extLst>
            </p:cNvPr>
            <p:cNvGrpSpPr/>
            <p:nvPr/>
          </p:nvGrpSpPr>
          <p:grpSpPr>
            <a:xfrm>
              <a:off x="319595" y="3409026"/>
              <a:ext cx="4092604" cy="814974"/>
              <a:chOff x="319595" y="3409026"/>
              <a:chExt cx="4092604" cy="81497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0C2490C-EDC8-463A-811B-543A298A8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5" y="3897295"/>
                <a:ext cx="9587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19022D-A69C-4B7D-84EA-EBB46866E017}"/>
                  </a:ext>
                </a:extLst>
              </p:cNvPr>
              <p:cNvSpPr/>
              <p:nvPr/>
            </p:nvSpPr>
            <p:spPr>
              <a:xfrm>
                <a:off x="1447059" y="3409026"/>
                <a:ext cx="2965140" cy="8149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Time inefficient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CB2CC5-7B43-4A70-8DF4-FDE99ABF9A56}"/>
                </a:ext>
              </a:extLst>
            </p:cNvPr>
            <p:cNvGrpSpPr/>
            <p:nvPr/>
          </p:nvGrpSpPr>
          <p:grpSpPr>
            <a:xfrm>
              <a:off x="294225" y="1708956"/>
              <a:ext cx="11246742" cy="860187"/>
              <a:chOff x="302729" y="1549157"/>
              <a:chExt cx="7477074" cy="860187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888FC36-D495-47A6-9B25-543FD68FC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5" y="2050744"/>
                <a:ext cx="63742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5FAA12-0696-4D59-85A3-B27FDD5C2859}"/>
                  </a:ext>
                </a:extLst>
              </p:cNvPr>
              <p:cNvSpPr txBox="1"/>
              <p:nvPr/>
            </p:nvSpPr>
            <p:spPr>
              <a:xfrm>
                <a:off x="302729" y="1626379"/>
                <a:ext cx="763477" cy="451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Usage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7D8C55-DBD9-4568-B8EE-553B8AED4768}"/>
                  </a:ext>
                </a:extLst>
              </p:cNvPr>
              <p:cNvSpPr/>
              <p:nvPr/>
            </p:nvSpPr>
            <p:spPr>
              <a:xfrm>
                <a:off x="3103899" y="1549157"/>
                <a:ext cx="857197" cy="8149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Dyes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DBCF49-1426-4724-8C79-938D65ABAD05}"/>
                  </a:ext>
                </a:extLst>
              </p:cNvPr>
              <p:cNvSpPr txBox="1"/>
              <p:nvPr/>
            </p:nvSpPr>
            <p:spPr>
              <a:xfrm>
                <a:off x="2453585" y="1641770"/>
                <a:ext cx="568171" cy="767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&amp;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2D452E-DB18-4DEE-90F8-524013BCAA14}"/>
                  </a:ext>
                </a:extLst>
              </p:cNvPr>
              <p:cNvSpPr/>
              <p:nvPr/>
            </p:nvSpPr>
            <p:spPr>
              <a:xfrm>
                <a:off x="6410526" y="1562475"/>
                <a:ext cx="1369277" cy="8149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Gram Staining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FEE7A1-C9F9-446A-96ED-EC626B2F4E82}"/>
                </a:ext>
              </a:extLst>
            </p:cNvPr>
            <p:cNvGrpSpPr/>
            <p:nvPr/>
          </p:nvGrpSpPr>
          <p:grpSpPr>
            <a:xfrm>
              <a:off x="319595" y="5081710"/>
              <a:ext cx="9804463" cy="818392"/>
              <a:chOff x="319595" y="3405608"/>
              <a:chExt cx="9804463" cy="81839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29CF892-3913-4340-A190-A42C51629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5" y="3897295"/>
                <a:ext cx="9587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813FC0-D7EA-4635-B7F2-CECB92A0EA84}"/>
                  </a:ext>
                </a:extLst>
              </p:cNvPr>
              <p:cNvSpPr/>
              <p:nvPr/>
            </p:nvSpPr>
            <p:spPr>
              <a:xfrm>
                <a:off x="1447059" y="3409026"/>
                <a:ext cx="2965140" cy="8149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 Control Mechanism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5AD79C-FF4A-4DCC-9EB1-F4FDDF2FC1D9}"/>
                  </a:ext>
                </a:extLst>
              </p:cNvPr>
              <p:cNvSpPr txBox="1"/>
              <p:nvPr/>
            </p:nvSpPr>
            <p:spPr>
              <a:xfrm>
                <a:off x="5001516" y="3405608"/>
                <a:ext cx="568171" cy="767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&amp;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3703BA-3F0E-4586-86FC-1BC19B9B2D15}"/>
                  </a:ext>
                </a:extLst>
              </p:cNvPr>
              <p:cNvSpPr/>
              <p:nvPr/>
            </p:nvSpPr>
            <p:spPr>
              <a:xfrm>
                <a:off x="6031454" y="3405608"/>
                <a:ext cx="4092604" cy="8149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Solar Energy as a power source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78D586-64A4-48BA-8553-3B9290C34D21}"/>
                </a:ext>
              </a:extLst>
            </p:cNvPr>
            <p:cNvSpPr/>
            <p:nvPr/>
          </p:nvSpPr>
          <p:spPr>
            <a:xfrm>
              <a:off x="1437838" y="1777870"/>
              <a:ext cx="1922605" cy="814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Anti-Microbial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5A4018-5156-47CC-9771-43BFBB2B281E}"/>
                </a:ext>
              </a:extLst>
            </p:cNvPr>
            <p:cNvSpPr txBox="1"/>
            <p:nvPr/>
          </p:nvSpPr>
          <p:spPr>
            <a:xfrm>
              <a:off x="5894772" y="1801570"/>
              <a:ext cx="854622" cy="767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&amp;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79204F-9DEE-48B0-A4F0-BBCAE5DAF7CB}"/>
                </a:ext>
              </a:extLst>
            </p:cNvPr>
            <p:cNvSpPr txBox="1"/>
            <p:nvPr/>
          </p:nvSpPr>
          <p:spPr>
            <a:xfrm>
              <a:off x="8619302" y="1786179"/>
              <a:ext cx="854622" cy="767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&amp;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18FADD-8FA1-4EBA-9F5C-13AEFA7ED5F0}"/>
                </a:ext>
              </a:extLst>
            </p:cNvPr>
            <p:cNvSpPr/>
            <p:nvPr/>
          </p:nvSpPr>
          <p:spPr>
            <a:xfrm>
              <a:off x="7039666" y="1708958"/>
              <a:ext cx="1289364" cy="814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66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0FEF0-A76F-4660-B6DA-96E822437C23}"/>
              </a:ext>
            </a:extLst>
          </p:cNvPr>
          <p:cNvGrpSpPr/>
          <p:nvPr/>
        </p:nvGrpSpPr>
        <p:grpSpPr>
          <a:xfrm>
            <a:off x="347709" y="1208430"/>
            <a:ext cx="8448582" cy="2726640"/>
            <a:chOff x="390618" y="1251750"/>
            <a:chExt cx="11517298" cy="31367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7D5B20-A4CC-40E7-9BFE-DE607DDED715}"/>
                </a:ext>
              </a:extLst>
            </p:cNvPr>
            <p:cNvSpPr/>
            <p:nvPr/>
          </p:nvSpPr>
          <p:spPr>
            <a:xfrm>
              <a:off x="3551069" y="1251750"/>
              <a:ext cx="3968318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 Requirements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2543E3-36E4-4A3E-81BA-12AFBFFFC354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535228" y="2334826"/>
              <a:ext cx="0" cy="461639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08CA85-3D89-4D8C-A880-7B7715D55842}"/>
                </a:ext>
              </a:extLst>
            </p:cNvPr>
            <p:cNvCxnSpPr/>
            <p:nvPr/>
          </p:nvCxnSpPr>
          <p:spPr>
            <a:xfrm>
              <a:off x="1198486" y="2805339"/>
              <a:ext cx="9161755" cy="0"/>
            </a:xfrm>
            <a:prstGeom prst="lin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41FC3F-65C8-4AB2-8A3D-69428C5C8D83}"/>
                </a:ext>
              </a:extLst>
            </p:cNvPr>
            <p:cNvCxnSpPr/>
            <p:nvPr/>
          </p:nvCxnSpPr>
          <p:spPr>
            <a:xfrm>
              <a:off x="1198486" y="2796465"/>
              <a:ext cx="0" cy="594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376D42-7F22-4608-8869-9924254789BD}"/>
                </a:ext>
              </a:extLst>
            </p:cNvPr>
            <p:cNvCxnSpPr/>
            <p:nvPr/>
          </p:nvCxnSpPr>
          <p:spPr>
            <a:xfrm>
              <a:off x="10360241" y="2805339"/>
              <a:ext cx="0" cy="5060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6182D-DE5B-4190-8CDE-58C894E8EA33}"/>
                </a:ext>
              </a:extLst>
            </p:cNvPr>
            <p:cNvSpPr/>
            <p:nvPr/>
          </p:nvSpPr>
          <p:spPr>
            <a:xfrm>
              <a:off x="390618" y="3456374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Ideal pH of 3.4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731B8F-350B-4C33-B85C-0F1C2BD3A9BC}"/>
                </a:ext>
              </a:extLst>
            </p:cNvPr>
            <p:cNvSpPr/>
            <p:nvPr/>
          </p:nvSpPr>
          <p:spPr>
            <a:xfrm>
              <a:off x="9084829" y="3456375"/>
              <a:ext cx="2823087" cy="9321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Efficiency: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06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3E84B-7E22-4792-9D46-782FFE22BC3E}"/>
              </a:ext>
            </a:extLst>
          </p:cNvPr>
          <p:cNvGrpSpPr/>
          <p:nvPr/>
        </p:nvGrpSpPr>
        <p:grpSpPr>
          <a:xfrm>
            <a:off x="281571" y="0"/>
            <a:ext cx="8300158" cy="4824465"/>
            <a:chOff x="451372" y="-171812"/>
            <a:chExt cx="10587916" cy="6073554"/>
          </a:xfrm>
        </p:grpSpPr>
        <p:pic>
          <p:nvPicPr>
            <p:cNvPr id="4" name="Picture 3" descr="Gentian Violet 25 gm. - Lynn Peavey Company">
              <a:extLst>
                <a:ext uri="{FF2B5EF4-FFF2-40B4-BE49-F238E27FC236}">
                  <a16:creationId xmlns:a16="http://schemas.microsoft.com/office/drawing/2014/main" id="{020BC8CD-959D-4DBA-81F8-ED83C6D1CE7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3062" r="7299" b="2040"/>
            <a:stretch/>
          </p:blipFill>
          <p:spPr bwMode="auto">
            <a:xfrm>
              <a:off x="451372" y="322221"/>
              <a:ext cx="2976822" cy="25543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EB4F9B-446F-4405-BF19-C670D8A26CD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815" y="778645"/>
              <a:ext cx="2771442" cy="2467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rduino Board - Arduino UNO Rev3 - RAM Electronics">
              <a:extLst>
                <a:ext uri="{FF2B5EF4-FFF2-40B4-BE49-F238E27FC236}">
                  <a16:creationId xmlns:a16="http://schemas.microsoft.com/office/drawing/2014/main" id="{B574E967-F9F7-42A6-AF96-6043CC9ECC7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08" y="3812230"/>
              <a:ext cx="1763578" cy="1852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F079CE-C15D-4ECF-93C3-AD2074CE199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011" y="4096963"/>
              <a:ext cx="2121047" cy="1385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C7F40D-7C0E-4F68-8DF0-99FAB869B60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151" y="3845838"/>
              <a:ext cx="1913585" cy="1852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360E81-0587-47D0-85C8-FA0DB6F49587}"/>
                </a:ext>
              </a:extLst>
            </p:cNvPr>
            <p:cNvSpPr txBox="1"/>
            <p:nvPr/>
          </p:nvSpPr>
          <p:spPr>
            <a:xfrm>
              <a:off x="794647" y="2876612"/>
              <a:ext cx="253901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Gentian Violet Powder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069A1-BE54-4B31-ABAD-B3C9BBE3E6B8}"/>
                </a:ext>
              </a:extLst>
            </p:cNvPr>
            <p:cNvSpPr txBox="1"/>
            <p:nvPr/>
          </p:nvSpPr>
          <p:spPr>
            <a:xfrm>
              <a:off x="4554244" y="2876611"/>
              <a:ext cx="2539013" cy="6586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Arduino UNO pH sensor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658710-4115-41DA-9DDC-A3ED39E494A9}"/>
                </a:ext>
              </a:extLst>
            </p:cNvPr>
            <p:cNvSpPr txBox="1"/>
            <p:nvPr/>
          </p:nvSpPr>
          <p:spPr>
            <a:xfrm>
              <a:off x="794647" y="5430652"/>
              <a:ext cx="253901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Arduino UNO Board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454119-6508-4BBC-886B-09C215ACE989}"/>
                </a:ext>
              </a:extLst>
            </p:cNvPr>
            <p:cNvSpPr txBox="1"/>
            <p:nvPr/>
          </p:nvSpPr>
          <p:spPr>
            <a:xfrm>
              <a:off x="4975128" y="5437347"/>
              <a:ext cx="146481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Solar Panel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033123-865E-4A8C-BECA-378349F7F7E2}"/>
                </a:ext>
              </a:extLst>
            </p:cNvPr>
            <p:cNvSpPr txBox="1"/>
            <p:nvPr/>
          </p:nvSpPr>
          <p:spPr>
            <a:xfrm>
              <a:off x="8500275" y="5243057"/>
              <a:ext cx="2539013" cy="6586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3.7 Volt, 5.5 Ampere Lithium ion Battery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116C6F-58DA-4533-BF70-03D12F1ED7D5}"/>
                </a:ext>
              </a:extLst>
            </p:cNvPr>
            <p:cNvSpPr/>
            <p:nvPr/>
          </p:nvSpPr>
          <p:spPr>
            <a:xfrm>
              <a:off x="4416351" y="-171812"/>
              <a:ext cx="2112885" cy="840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DCE98-5160-4885-AD84-1BBDDAE27496}"/>
              </a:ext>
            </a:extLst>
          </p:cNvPr>
          <p:cNvSpPr/>
          <p:nvPr/>
        </p:nvSpPr>
        <p:spPr>
          <a:xfrm>
            <a:off x="3497926" y="100918"/>
            <a:ext cx="1412402" cy="5044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Materials</a:t>
            </a:r>
          </a:p>
        </p:txBody>
      </p:sp>
      <p:pic>
        <p:nvPicPr>
          <p:cNvPr id="18" name="Picture 17" descr="0.9V-5V to 5V DC-DC USB Voltage Converter Step Up Booster Power Supply Module">
            <a:extLst>
              <a:ext uri="{FF2B5EF4-FFF2-40B4-BE49-F238E27FC236}">
                <a16:creationId xmlns:a16="http://schemas.microsoft.com/office/drawing/2014/main" id="{A70ED480-D34D-4215-AD65-A46EEACD919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01" y="971647"/>
            <a:ext cx="1438150" cy="127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300136-899B-43CD-964C-A074180D3B48}"/>
              </a:ext>
            </a:extLst>
          </p:cNvPr>
          <p:cNvSpPr txBox="1"/>
          <p:nvPr/>
        </p:nvSpPr>
        <p:spPr>
          <a:xfrm>
            <a:off x="6030617" y="2481470"/>
            <a:ext cx="2396063" cy="3099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Step-up Transformer</a:t>
            </a:r>
          </a:p>
        </p:txBody>
      </p:sp>
    </p:spTree>
    <p:extLst>
      <p:ext uri="{BB962C8B-B14F-4D97-AF65-F5344CB8AC3E}">
        <p14:creationId xmlns:p14="http://schemas.microsoft.com/office/powerpoint/2010/main" val="1007062181"/>
      </p:ext>
    </p:extLst>
  </p:cSld>
  <p:clrMapOvr>
    <a:masterClrMapping/>
  </p:clrMapOvr>
</p:sld>
</file>

<file path=ppt/theme/theme1.xml><?xml version="1.0" encoding="utf-8"?>
<a:theme xmlns:a="http://schemas.openxmlformats.org/drawingml/2006/main" name="Iris Day in Belgium by Slidesgo">
  <a:themeElements>
    <a:clrScheme name="Simple Light">
      <a:dk1>
        <a:srgbClr val="000000"/>
      </a:dk1>
      <a:lt1>
        <a:srgbClr val="FFFFFF"/>
      </a:lt1>
      <a:dk2>
        <a:srgbClr val="3B388A"/>
      </a:dk2>
      <a:lt2>
        <a:srgbClr val="F3F0F8"/>
      </a:lt2>
      <a:accent1>
        <a:srgbClr val="A2B479"/>
      </a:accent1>
      <a:accent2>
        <a:srgbClr val="7B8B71"/>
      </a:accent2>
      <a:accent3>
        <a:srgbClr val="7371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548</Words>
  <Application>Microsoft Office PowerPoint</Application>
  <PresentationFormat>On-screen Show (16:9)</PresentationFormat>
  <Paragraphs>148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Abril Fatface</vt:lpstr>
      <vt:lpstr>ABeeZee</vt:lpstr>
      <vt:lpstr>Times New Roman</vt:lpstr>
      <vt:lpstr>Raleway ExtraLight</vt:lpstr>
      <vt:lpstr>Actor</vt:lpstr>
      <vt:lpstr>Arial</vt:lpstr>
      <vt:lpstr>Montserrat Black</vt:lpstr>
      <vt:lpstr>Cambria Math</vt:lpstr>
      <vt:lpstr>Iris Day in Belgium by Slidesgo</vt:lpstr>
      <vt:lpstr>Gentian Blossom  Group 209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Day  in Belgium</dc:title>
  <cp:lastModifiedBy>Sadiq Mohammed Abdul Sadiq Abdel Wahab</cp:lastModifiedBy>
  <cp:revision>25</cp:revision>
  <dcterms:modified xsi:type="dcterms:W3CDTF">2022-05-28T18:56:28Z</dcterms:modified>
</cp:coreProperties>
</file>